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89" r:id="rId4"/>
    <p:sldId id="291" r:id="rId5"/>
    <p:sldId id="293" r:id="rId6"/>
    <p:sldId id="299" r:id="rId7"/>
    <p:sldId id="300" r:id="rId8"/>
    <p:sldId id="295" r:id="rId9"/>
    <p:sldId id="296" r:id="rId10"/>
    <p:sldId id="263" r:id="rId11"/>
    <p:sldId id="282" r:id="rId12"/>
    <p:sldId id="297" r:id="rId13"/>
    <p:sldId id="271" r:id="rId14"/>
    <p:sldId id="272" r:id="rId15"/>
    <p:sldId id="287" r:id="rId16"/>
    <p:sldId id="302" r:id="rId17"/>
    <p:sldId id="266" r:id="rId18"/>
    <p:sldId id="273" r:id="rId19"/>
    <p:sldId id="267" r:id="rId20"/>
    <p:sldId id="275" r:id="rId21"/>
    <p:sldId id="286" r:id="rId22"/>
    <p:sldId id="276" r:id="rId23"/>
    <p:sldId id="298" r:id="rId24"/>
    <p:sldId id="277" r:id="rId25"/>
    <p:sldId id="264" r:id="rId26"/>
    <p:sldId id="30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37" autoAdjust="0"/>
  </p:normalViewPr>
  <p:slideViewPr>
    <p:cSldViewPr>
      <p:cViewPr varScale="1">
        <p:scale>
          <a:sx n="72" d="100"/>
          <a:sy n="72" d="100"/>
        </p:scale>
        <p:origin x="-5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6BCD23-DAA2-4825-A667-51FC446E5BBD}" type="doc">
      <dgm:prSet loTypeId="urn:microsoft.com/office/officeart/2005/8/layout/pyramid1" loCatId="pyramid" qsTypeId="urn:microsoft.com/office/officeart/2005/8/quickstyle/simple1" qsCatId="simple" csTypeId="urn:microsoft.com/office/officeart/2005/8/colors/accent1_2" csCatId="accent1" phldr="1"/>
      <dgm:spPr/>
    </dgm:pt>
    <dgm:pt modelId="{7D024791-B464-41A3-A112-D2BED2B01016}">
      <dgm:prSet phldrT="[Text]"/>
      <dgm:spPr>
        <a:solidFill>
          <a:srgbClr val="92D050">
            <a:alpha val="17000"/>
          </a:srgbClr>
        </a:solidFill>
      </dgm:spPr>
      <dgm:t>
        <a:bodyPr/>
        <a:lstStyle/>
        <a:p>
          <a:r>
            <a:rPr lang="en-AU"/>
            <a:t>HWB</a:t>
          </a:r>
        </a:p>
      </dgm:t>
    </dgm:pt>
    <dgm:pt modelId="{E888909D-BA61-48CB-823A-8B69CADC7D86}" type="parTrans" cxnId="{9A265255-22D5-4F84-8F36-31635EF0AF3E}">
      <dgm:prSet/>
      <dgm:spPr/>
      <dgm:t>
        <a:bodyPr/>
        <a:lstStyle/>
        <a:p>
          <a:endParaRPr lang="en-AU"/>
        </a:p>
      </dgm:t>
    </dgm:pt>
    <dgm:pt modelId="{219C2F16-64BE-4CBA-9A5B-331A2E61BF9E}" type="sibTrans" cxnId="{9A265255-22D5-4F84-8F36-31635EF0AF3E}">
      <dgm:prSet/>
      <dgm:spPr/>
      <dgm:t>
        <a:bodyPr/>
        <a:lstStyle/>
        <a:p>
          <a:endParaRPr lang="en-AU"/>
        </a:p>
      </dgm:t>
    </dgm:pt>
    <dgm:pt modelId="{9B2CD5B5-8DD5-4B56-88BB-04608FD3CB4C}">
      <dgm:prSet phldrT="[Text]"/>
      <dgm:spPr>
        <a:solidFill>
          <a:srgbClr val="92D050">
            <a:alpha val="89000"/>
          </a:srgbClr>
        </a:solidFill>
      </dgm:spPr>
      <dgm:t>
        <a:bodyPr/>
        <a:lstStyle/>
        <a:p>
          <a:r>
            <a:rPr lang="en-AU" dirty="0"/>
            <a:t>Ecosystem services</a:t>
          </a:r>
        </a:p>
      </dgm:t>
    </dgm:pt>
    <dgm:pt modelId="{20BCECEE-5870-42F0-A964-F96A7EFEA243}" type="parTrans" cxnId="{F5105992-6847-4447-82BC-04BB98BEFB8C}">
      <dgm:prSet/>
      <dgm:spPr/>
      <dgm:t>
        <a:bodyPr/>
        <a:lstStyle/>
        <a:p>
          <a:endParaRPr lang="en-AU"/>
        </a:p>
      </dgm:t>
    </dgm:pt>
    <dgm:pt modelId="{CD3FEE18-8A7E-4206-9FB5-1D167B1D6AA0}" type="sibTrans" cxnId="{F5105992-6847-4447-82BC-04BB98BEFB8C}">
      <dgm:prSet/>
      <dgm:spPr/>
      <dgm:t>
        <a:bodyPr/>
        <a:lstStyle/>
        <a:p>
          <a:endParaRPr lang="en-AU"/>
        </a:p>
      </dgm:t>
    </dgm:pt>
    <dgm:pt modelId="{308D8490-C77B-4ACA-9B40-CE97DE38E9F8}">
      <dgm:prSet phldrT="[Text]"/>
      <dgm:spPr>
        <a:solidFill>
          <a:srgbClr val="00B050"/>
        </a:solidFill>
      </dgm:spPr>
      <dgm:t>
        <a:bodyPr/>
        <a:lstStyle/>
        <a:p>
          <a:r>
            <a:rPr lang="en-AU"/>
            <a:t>Natural resources</a:t>
          </a:r>
        </a:p>
      </dgm:t>
    </dgm:pt>
    <dgm:pt modelId="{0E66E74C-8C89-4A5D-807D-06C317ADD10E}" type="parTrans" cxnId="{1E78C648-F0B4-4C56-A71E-AB6971CEC744}">
      <dgm:prSet/>
      <dgm:spPr/>
      <dgm:t>
        <a:bodyPr/>
        <a:lstStyle/>
        <a:p>
          <a:endParaRPr lang="en-AU"/>
        </a:p>
      </dgm:t>
    </dgm:pt>
    <dgm:pt modelId="{5D90F0ED-9BF0-4E90-AB05-5FA5B4D9906F}" type="sibTrans" cxnId="{1E78C648-F0B4-4C56-A71E-AB6971CEC744}">
      <dgm:prSet/>
      <dgm:spPr/>
      <dgm:t>
        <a:bodyPr/>
        <a:lstStyle/>
        <a:p>
          <a:endParaRPr lang="en-AU"/>
        </a:p>
      </dgm:t>
    </dgm:pt>
    <dgm:pt modelId="{997AACF5-E0BB-4DB1-BF64-BCB03D4E5389}" type="pres">
      <dgm:prSet presAssocID="{F56BCD23-DAA2-4825-A667-51FC446E5BBD}" presName="Name0" presStyleCnt="0">
        <dgm:presLayoutVars>
          <dgm:dir/>
          <dgm:animLvl val="lvl"/>
          <dgm:resizeHandles val="exact"/>
        </dgm:presLayoutVars>
      </dgm:prSet>
      <dgm:spPr/>
    </dgm:pt>
    <dgm:pt modelId="{BB1FC9FC-FFE0-40FD-AFE2-D4EA94376C64}" type="pres">
      <dgm:prSet presAssocID="{7D024791-B464-41A3-A112-D2BED2B01016}" presName="Name8" presStyleCnt="0"/>
      <dgm:spPr/>
    </dgm:pt>
    <dgm:pt modelId="{15AB7488-D11E-4558-B5B4-FB0BB3D1CE9F}" type="pres">
      <dgm:prSet presAssocID="{7D024791-B464-41A3-A112-D2BED2B01016}" presName="level" presStyleLbl="node1" presStyleIdx="0" presStyleCnt="3" custScaleX="97917">
        <dgm:presLayoutVars>
          <dgm:chMax val="1"/>
          <dgm:bulletEnabled val="1"/>
        </dgm:presLayoutVars>
      </dgm:prSet>
      <dgm:spPr/>
      <dgm:t>
        <a:bodyPr/>
        <a:lstStyle/>
        <a:p>
          <a:endParaRPr lang="en-AU"/>
        </a:p>
      </dgm:t>
    </dgm:pt>
    <dgm:pt modelId="{BED25A04-9844-40F8-9B5C-95408FEA13AD}" type="pres">
      <dgm:prSet presAssocID="{7D024791-B464-41A3-A112-D2BED2B01016}" presName="levelTx" presStyleLbl="revTx" presStyleIdx="0" presStyleCnt="0">
        <dgm:presLayoutVars>
          <dgm:chMax val="1"/>
          <dgm:bulletEnabled val="1"/>
        </dgm:presLayoutVars>
      </dgm:prSet>
      <dgm:spPr/>
      <dgm:t>
        <a:bodyPr/>
        <a:lstStyle/>
        <a:p>
          <a:endParaRPr lang="en-AU"/>
        </a:p>
      </dgm:t>
    </dgm:pt>
    <dgm:pt modelId="{C93657BB-2FD3-4BEF-B839-73678E172D08}" type="pres">
      <dgm:prSet presAssocID="{9B2CD5B5-8DD5-4B56-88BB-04608FD3CB4C}" presName="Name8" presStyleCnt="0"/>
      <dgm:spPr/>
    </dgm:pt>
    <dgm:pt modelId="{E82AE7A9-37C2-47BD-9B91-4FB6175C343C}" type="pres">
      <dgm:prSet presAssocID="{9B2CD5B5-8DD5-4B56-88BB-04608FD3CB4C}" presName="level" presStyleLbl="node1" presStyleIdx="1" presStyleCnt="3" custLinFactNeighborX="-1562" custLinFactNeighborY="7144">
        <dgm:presLayoutVars>
          <dgm:chMax val="1"/>
          <dgm:bulletEnabled val="1"/>
        </dgm:presLayoutVars>
      </dgm:prSet>
      <dgm:spPr/>
      <dgm:t>
        <a:bodyPr/>
        <a:lstStyle/>
        <a:p>
          <a:endParaRPr lang="en-AU"/>
        </a:p>
      </dgm:t>
    </dgm:pt>
    <dgm:pt modelId="{689B7EF3-B0A7-4AB1-B864-6F5513208E3C}" type="pres">
      <dgm:prSet presAssocID="{9B2CD5B5-8DD5-4B56-88BB-04608FD3CB4C}" presName="levelTx" presStyleLbl="revTx" presStyleIdx="0" presStyleCnt="0">
        <dgm:presLayoutVars>
          <dgm:chMax val="1"/>
          <dgm:bulletEnabled val="1"/>
        </dgm:presLayoutVars>
      </dgm:prSet>
      <dgm:spPr/>
      <dgm:t>
        <a:bodyPr/>
        <a:lstStyle/>
        <a:p>
          <a:endParaRPr lang="en-AU"/>
        </a:p>
      </dgm:t>
    </dgm:pt>
    <dgm:pt modelId="{3867418C-3ABB-4811-A4A4-E69E93636C3D}" type="pres">
      <dgm:prSet presAssocID="{308D8490-C77B-4ACA-9B40-CE97DE38E9F8}" presName="Name8" presStyleCnt="0"/>
      <dgm:spPr/>
    </dgm:pt>
    <dgm:pt modelId="{05700A95-12DB-42FB-A2F3-D93D92CDD703}" type="pres">
      <dgm:prSet presAssocID="{308D8490-C77B-4ACA-9B40-CE97DE38E9F8}" presName="level" presStyleLbl="node1" presStyleIdx="2" presStyleCnt="3">
        <dgm:presLayoutVars>
          <dgm:chMax val="1"/>
          <dgm:bulletEnabled val="1"/>
        </dgm:presLayoutVars>
      </dgm:prSet>
      <dgm:spPr/>
      <dgm:t>
        <a:bodyPr/>
        <a:lstStyle/>
        <a:p>
          <a:endParaRPr lang="en-AU"/>
        </a:p>
      </dgm:t>
    </dgm:pt>
    <dgm:pt modelId="{0D441CFB-A57F-4973-A3A3-5B84DF050CAC}" type="pres">
      <dgm:prSet presAssocID="{308D8490-C77B-4ACA-9B40-CE97DE38E9F8}" presName="levelTx" presStyleLbl="revTx" presStyleIdx="0" presStyleCnt="0">
        <dgm:presLayoutVars>
          <dgm:chMax val="1"/>
          <dgm:bulletEnabled val="1"/>
        </dgm:presLayoutVars>
      </dgm:prSet>
      <dgm:spPr/>
      <dgm:t>
        <a:bodyPr/>
        <a:lstStyle/>
        <a:p>
          <a:endParaRPr lang="en-AU"/>
        </a:p>
      </dgm:t>
    </dgm:pt>
  </dgm:ptLst>
  <dgm:cxnLst>
    <dgm:cxn modelId="{9A265255-22D5-4F84-8F36-31635EF0AF3E}" srcId="{F56BCD23-DAA2-4825-A667-51FC446E5BBD}" destId="{7D024791-B464-41A3-A112-D2BED2B01016}" srcOrd="0" destOrd="0" parTransId="{E888909D-BA61-48CB-823A-8B69CADC7D86}" sibTransId="{219C2F16-64BE-4CBA-9A5B-331A2E61BF9E}"/>
    <dgm:cxn modelId="{1E78C648-F0B4-4C56-A71E-AB6971CEC744}" srcId="{F56BCD23-DAA2-4825-A667-51FC446E5BBD}" destId="{308D8490-C77B-4ACA-9B40-CE97DE38E9F8}" srcOrd="2" destOrd="0" parTransId="{0E66E74C-8C89-4A5D-807D-06C317ADD10E}" sibTransId="{5D90F0ED-9BF0-4E90-AB05-5FA5B4D9906F}"/>
    <dgm:cxn modelId="{AE8C6DA1-4ABF-4A9C-9497-9CC57388EBB4}" type="presOf" srcId="{F56BCD23-DAA2-4825-A667-51FC446E5BBD}" destId="{997AACF5-E0BB-4DB1-BF64-BCB03D4E5389}" srcOrd="0" destOrd="0" presId="urn:microsoft.com/office/officeart/2005/8/layout/pyramid1"/>
    <dgm:cxn modelId="{5E5872F7-D802-4623-8823-3B0F0D233E7B}" type="presOf" srcId="{7D024791-B464-41A3-A112-D2BED2B01016}" destId="{BED25A04-9844-40F8-9B5C-95408FEA13AD}" srcOrd="1" destOrd="0" presId="urn:microsoft.com/office/officeart/2005/8/layout/pyramid1"/>
    <dgm:cxn modelId="{AED91090-946F-474A-861E-3670B29E240C}" type="presOf" srcId="{9B2CD5B5-8DD5-4B56-88BB-04608FD3CB4C}" destId="{689B7EF3-B0A7-4AB1-B864-6F5513208E3C}" srcOrd="1" destOrd="0" presId="urn:microsoft.com/office/officeart/2005/8/layout/pyramid1"/>
    <dgm:cxn modelId="{49E6C1F7-02DF-4707-970D-70AF7DFD1976}" type="presOf" srcId="{9B2CD5B5-8DD5-4B56-88BB-04608FD3CB4C}" destId="{E82AE7A9-37C2-47BD-9B91-4FB6175C343C}" srcOrd="0" destOrd="0" presId="urn:microsoft.com/office/officeart/2005/8/layout/pyramid1"/>
    <dgm:cxn modelId="{A5FC8825-A2C8-458E-A1D2-5F398E73A334}" type="presOf" srcId="{308D8490-C77B-4ACA-9B40-CE97DE38E9F8}" destId="{05700A95-12DB-42FB-A2F3-D93D92CDD703}" srcOrd="0" destOrd="0" presId="urn:microsoft.com/office/officeart/2005/8/layout/pyramid1"/>
    <dgm:cxn modelId="{34692C85-679F-4540-AE17-A9B0ABD7C838}" type="presOf" srcId="{7D024791-B464-41A3-A112-D2BED2B01016}" destId="{15AB7488-D11E-4558-B5B4-FB0BB3D1CE9F}" srcOrd="0" destOrd="0" presId="urn:microsoft.com/office/officeart/2005/8/layout/pyramid1"/>
    <dgm:cxn modelId="{F5105992-6847-4447-82BC-04BB98BEFB8C}" srcId="{F56BCD23-DAA2-4825-A667-51FC446E5BBD}" destId="{9B2CD5B5-8DD5-4B56-88BB-04608FD3CB4C}" srcOrd="1" destOrd="0" parTransId="{20BCECEE-5870-42F0-A964-F96A7EFEA243}" sibTransId="{CD3FEE18-8A7E-4206-9FB5-1D167B1D6AA0}"/>
    <dgm:cxn modelId="{A83DF49F-24A3-46CA-9C71-173CB1405069}" type="presOf" srcId="{308D8490-C77B-4ACA-9B40-CE97DE38E9F8}" destId="{0D441CFB-A57F-4973-A3A3-5B84DF050CAC}" srcOrd="1" destOrd="0" presId="urn:microsoft.com/office/officeart/2005/8/layout/pyramid1"/>
    <dgm:cxn modelId="{D55BB574-D396-486D-B1DF-AFA659B4EDBB}" type="presParOf" srcId="{997AACF5-E0BB-4DB1-BF64-BCB03D4E5389}" destId="{BB1FC9FC-FFE0-40FD-AFE2-D4EA94376C64}" srcOrd="0" destOrd="0" presId="urn:microsoft.com/office/officeart/2005/8/layout/pyramid1"/>
    <dgm:cxn modelId="{4B0C9B5C-9070-4C05-9BB3-A394C9EA7D41}" type="presParOf" srcId="{BB1FC9FC-FFE0-40FD-AFE2-D4EA94376C64}" destId="{15AB7488-D11E-4558-B5B4-FB0BB3D1CE9F}" srcOrd="0" destOrd="0" presId="urn:microsoft.com/office/officeart/2005/8/layout/pyramid1"/>
    <dgm:cxn modelId="{D63B2EAC-726A-45FF-A9BC-1C68411ABF2D}" type="presParOf" srcId="{BB1FC9FC-FFE0-40FD-AFE2-D4EA94376C64}" destId="{BED25A04-9844-40F8-9B5C-95408FEA13AD}" srcOrd="1" destOrd="0" presId="urn:microsoft.com/office/officeart/2005/8/layout/pyramid1"/>
    <dgm:cxn modelId="{0BAA1DFC-D08E-43C0-B956-9D75D4548859}" type="presParOf" srcId="{997AACF5-E0BB-4DB1-BF64-BCB03D4E5389}" destId="{C93657BB-2FD3-4BEF-B839-73678E172D08}" srcOrd="1" destOrd="0" presId="urn:microsoft.com/office/officeart/2005/8/layout/pyramid1"/>
    <dgm:cxn modelId="{8DE6D512-BA74-4EAA-A71A-CB32982D1EB9}" type="presParOf" srcId="{C93657BB-2FD3-4BEF-B839-73678E172D08}" destId="{E82AE7A9-37C2-47BD-9B91-4FB6175C343C}" srcOrd="0" destOrd="0" presId="urn:microsoft.com/office/officeart/2005/8/layout/pyramid1"/>
    <dgm:cxn modelId="{9993E6D7-0AA5-42CD-A096-F975B04B96E8}" type="presParOf" srcId="{C93657BB-2FD3-4BEF-B839-73678E172D08}" destId="{689B7EF3-B0A7-4AB1-B864-6F5513208E3C}" srcOrd="1" destOrd="0" presId="urn:microsoft.com/office/officeart/2005/8/layout/pyramid1"/>
    <dgm:cxn modelId="{C56787C8-8BF7-49A0-91B8-BEA47FBB75C7}" type="presParOf" srcId="{997AACF5-E0BB-4DB1-BF64-BCB03D4E5389}" destId="{3867418C-3ABB-4811-A4A4-E69E93636C3D}" srcOrd="2" destOrd="0" presId="urn:microsoft.com/office/officeart/2005/8/layout/pyramid1"/>
    <dgm:cxn modelId="{AF3D5652-53AC-4930-89C2-9ED852571B8D}" type="presParOf" srcId="{3867418C-3ABB-4811-A4A4-E69E93636C3D}" destId="{05700A95-12DB-42FB-A2F3-D93D92CDD703}" srcOrd="0" destOrd="0" presId="urn:microsoft.com/office/officeart/2005/8/layout/pyramid1"/>
    <dgm:cxn modelId="{394B7562-11D9-4B9E-80C7-6B8A68352651}" type="presParOf" srcId="{3867418C-3ABB-4811-A4A4-E69E93636C3D}" destId="{0D441CFB-A57F-4973-A3A3-5B84DF050CAC}"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AB7488-D11E-4558-B5B4-FB0BB3D1CE9F}">
      <dsp:nvSpPr>
        <dsp:cNvPr id="0" name=""/>
        <dsp:cNvSpPr/>
      </dsp:nvSpPr>
      <dsp:spPr>
        <a:xfrm>
          <a:off x="1847846" y="0"/>
          <a:ext cx="1790706" cy="1066800"/>
        </a:xfrm>
        <a:prstGeom prst="trapezoid">
          <a:avLst>
            <a:gd name="adj" fmla="val 85714"/>
          </a:avLst>
        </a:prstGeom>
        <a:solidFill>
          <a:srgbClr val="92D050">
            <a:alpha val="17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AU" sz="3500" kern="1200"/>
            <a:t>HWB</a:t>
          </a:r>
        </a:p>
      </dsp:txBody>
      <dsp:txXfrm>
        <a:off x="1847846" y="0"/>
        <a:ext cx="1790706" cy="1066800"/>
      </dsp:txXfrm>
    </dsp:sp>
    <dsp:sp modelId="{E82AE7A9-37C2-47BD-9B91-4FB6175C343C}">
      <dsp:nvSpPr>
        <dsp:cNvPr id="0" name=""/>
        <dsp:cNvSpPr/>
      </dsp:nvSpPr>
      <dsp:spPr>
        <a:xfrm>
          <a:off x="857268" y="1143012"/>
          <a:ext cx="3657600" cy="1066800"/>
        </a:xfrm>
        <a:prstGeom prst="trapezoid">
          <a:avLst>
            <a:gd name="adj" fmla="val 85714"/>
          </a:avLst>
        </a:prstGeom>
        <a:solidFill>
          <a:srgbClr val="92D050">
            <a:alpha val="89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AU" sz="3500" kern="1200" dirty="0"/>
            <a:t>Ecosystem services</a:t>
          </a:r>
        </a:p>
      </dsp:txBody>
      <dsp:txXfrm>
        <a:off x="1497348" y="1143012"/>
        <a:ext cx="2377440" cy="1066800"/>
      </dsp:txXfrm>
    </dsp:sp>
    <dsp:sp modelId="{05700A95-12DB-42FB-A2F3-D93D92CDD703}">
      <dsp:nvSpPr>
        <dsp:cNvPr id="0" name=""/>
        <dsp:cNvSpPr/>
      </dsp:nvSpPr>
      <dsp:spPr>
        <a:xfrm>
          <a:off x="0" y="2133600"/>
          <a:ext cx="5486400" cy="1066800"/>
        </a:xfrm>
        <a:prstGeom prst="trapezoid">
          <a:avLst>
            <a:gd name="adj" fmla="val 85714"/>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AU" sz="3500" kern="1200"/>
            <a:t>Natural resources</a:t>
          </a:r>
        </a:p>
      </dsp:txBody>
      <dsp:txXfrm>
        <a:off x="960119" y="2133600"/>
        <a:ext cx="3566160" cy="10668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1DD255-E8AF-4764-B9C4-805CA7B6A888}" type="datetimeFigureOut">
              <a:rPr lang="en-US" smtClean="0"/>
              <a:pPr/>
              <a:t>11/27/2012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BFA1E-1149-4F92-BCAB-4EDD3D282FA9}"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A3F7F-B174-4D0E-9C14-F5F1EB3044AD}" type="slidenum">
              <a:rPr lang="en-AU"/>
              <a:pPr/>
              <a:t>21</a:t>
            </a:fld>
            <a:endParaRPr lang="en-AU"/>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409902C-178E-4102-9F7F-5CE354EE02E1}" type="datetimeFigureOut">
              <a:rPr lang="en-US" smtClean="0"/>
              <a:pPr/>
              <a:t>11/27/2012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D731F9B-8E2F-4F45-932B-EEABC41E0898}"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9902C-178E-4102-9F7F-5CE354EE02E1}" type="datetimeFigureOut">
              <a:rPr lang="en-US" smtClean="0"/>
              <a:pPr/>
              <a:t>11/27/2012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31F9B-8E2F-4F45-932B-EEABC41E0898}"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hyperlink" Target="http://www.invasive.org/browse/detail.cfm?imgnum=900505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42918"/>
            <a:ext cx="7772400" cy="3214710"/>
          </a:xfrm>
        </p:spPr>
        <p:txBody>
          <a:bodyPr>
            <a:noAutofit/>
          </a:bodyPr>
          <a:lstStyle/>
          <a:p>
            <a:r>
              <a:rPr lang="en-AU" sz="4000" b="1" dirty="0" smtClean="0">
                <a:solidFill>
                  <a:srgbClr val="C00000"/>
                </a:solidFill>
              </a:rPr>
              <a:t>Application of TEK to examine the links between well-being of Aboriginal people and ES from the Tropical Rainforests in north Queensland</a:t>
            </a:r>
            <a:br>
              <a:rPr lang="en-AU" sz="4000" b="1" dirty="0" smtClean="0">
                <a:solidFill>
                  <a:srgbClr val="C00000"/>
                </a:solidFill>
              </a:rPr>
            </a:br>
            <a:endParaRPr lang="en-AU" sz="4000" b="1" dirty="0">
              <a:solidFill>
                <a:srgbClr val="C00000"/>
              </a:solidFill>
            </a:endParaRPr>
          </a:p>
        </p:txBody>
      </p:sp>
      <p:sp>
        <p:nvSpPr>
          <p:cNvPr id="3" name="Subtitle 2"/>
          <p:cNvSpPr>
            <a:spLocks noGrp="1"/>
          </p:cNvSpPr>
          <p:nvPr>
            <p:ph type="subTitle" idx="1"/>
          </p:nvPr>
        </p:nvSpPr>
        <p:spPr>
          <a:xfrm>
            <a:off x="500034" y="4143380"/>
            <a:ext cx="8286808" cy="2181228"/>
          </a:xfrm>
        </p:spPr>
        <p:txBody>
          <a:bodyPr/>
          <a:lstStyle/>
          <a:p>
            <a:r>
              <a:rPr lang="en-AU" b="1" dirty="0" smtClean="0">
                <a:solidFill>
                  <a:srgbClr val="00B050"/>
                </a:solidFill>
              </a:rPr>
              <a:t>SGA presentation </a:t>
            </a:r>
            <a:r>
              <a:rPr lang="en-AU" b="1" dirty="0" smtClean="0">
                <a:solidFill>
                  <a:srgbClr val="00B050"/>
                </a:solidFill>
              </a:rPr>
              <a:t>on the 27</a:t>
            </a:r>
            <a:r>
              <a:rPr lang="en-AU" b="1" baseline="30000" dirty="0" smtClean="0">
                <a:solidFill>
                  <a:srgbClr val="00B050"/>
                </a:solidFill>
              </a:rPr>
              <a:t>th</a:t>
            </a:r>
            <a:r>
              <a:rPr lang="en-AU" b="1" dirty="0" smtClean="0">
                <a:solidFill>
                  <a:srgbClr val="00B050"/>
                </a:solidFill>
              </a:rPr>
              <a:t> of Nov 2012 </a:t>
            </a:r>
            <a:r>
              <a:rPr lang="en-AU" b="1" dirty="0" smtClean="0">
                <a:solidFill>
                  <a:srgbClr val="00B050"/>
                </a:solidFill>
              </a:rPr>
              <a:t>by Kamaljit K. </a:t>
            </a:r>
            <a:r>
              <a:rPr lang="en-AU" b="1" dirty="0" err="1" smtClean="0">
                <a:solidFill>
                  <a:srgbClr val="00B050"/>
                </a:solidFill>
              </a:rPr>
              <a:t>Sangha</a:t>
            </a:r>
            <a:endParaRPr lang="en-AU" b="1" dirty="0" smtClean="0">
              <a:solidFill>
                <a:srgbClr val="00B050"/>
              </a:solidFill>
            </a:endParaRPr>
          </a:p>
          <a:p>
            <a:r>
              <a:rPr lang="en-AU" b="1" dirty="0" smtClean="0">
                <a:solidFill>
                  <a:srgbClr val="00B050"/>
                </a:solidFill>
              </a:rPr>
              <a:t>James Cook University, Australia</a:t>
            </a:r>
            <a:endParaRPr lang="en-AU" b="1" dirty="0">
              <a:solidFill>
                <a:srgbClr val="00B05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smtClean="0">
                <a:solidFill>
                  <a:srgbClr val="FF0000"/>
                </a:solidFill>
              </a:rPr>
              <a:t>Outline</a:t>
            </a:r>
            <a:endParaRPr lang="en-AU" b="1" dirty="0">
              <a:solidFill>
                <a:srgbClr val="FF0000"/>
              </a:solidFill>
            </a:endParaRPr>
          </a:p>
        </p:txBody>
      </p:sp>
      <p:sp>
        <p:nvSpPr>
          <p:cNvPr id="3" name="Content Placeholder 2"/>
          <p:cNvSpPr>
            <a:spLocks noGrp="1"/>
          </p:cNvSpPr>
          <p:nvPr>
            <p:ph idx="1"/>
          </p:nvPr>
        </p:nvSpPr>
        <p:spPr/>
        <p:txBody>
          <a:bodyPr/>
          <a:lstStyle/>
          <a:p>
            <a:r>
              <a:rPr lang="en-AU" b="1" dirty="0" smtClean="0"/>
              <a:t>Background</a:t>
            </a:r>
          </a:p>
          <a:p>
            <a:r>
              <a:rPr lang="en-AU" b="1" dirty="0" smtClean="0"/>
              <a:t>TEK </a:t>
            </a:r>
            <a:r>
              <a:rPr lang="en-AU" b="1" dirty="0" smtClean="0"/>
              <a:t>in the Aboriginal Australian context</a:t>
            </a:r>
          </a:p>
          <a:p>
            <a:r>
              <a:rPr lang="en-AU" b="1" dirty="0" smtClean="0"/>
              <a:t>How we applied TEK in the MA case study?</a:t>
            </a:r>
          </a:p>
          <a:p>
            <a:r>
              <a:rPr lang="en-AU" b="1" dirty="0" smtClean="0"/>
              <a:t>Conclusions</a:t>
            </a:r>
          </a:p>
          <a:p>
            <a:r>
              <a:rPr lang="en-AU" b="1" dirty="0" smtClean="0"/>
              <a:t>Questions?</a:t>
            </a:r>
          </a:p>
          <a:p>
            <a:endParaRPr lang="en-AU" b="1" dirty="0" smtClean="0"/>
          </a:p>
          <a:p>
            <a:endParaRPr lang="en-AU"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wp.greenwichmeantime.com/time-zone/australia/map/_derived/index.htm_txt_australia-map.gif"/>
          <p:cNvPicPr>
            <a:picLocks noChangeAspect="1" noChangeArrowheads="1"/>
          </p:cNvPicPr>
          <p:nvPr/>
        </p:nvPicPr>
        <p:blipFill>
          <a:blip r:embed="rId2" cstate="print"/>
          <a:srcRect/>
          <a:stretch>
            <a:fillRect/>
          </a:stretch>
        </p:blipFill>
        <p:spPr bwMode="auto">
          <a:xfrm>
            <a:off x="214282" y="928670"/>
            <a:ext cx="4000496" cy="3733796"/>
          </a:xfrm>
          <a:prstGeom prst="rect">
            <a:avLst/>
          </a:prstGeom>
          <a:noFill/>
        </p:spPr>
      </p:pic>
      <p:sp>
        <p:nvSpPr>
          <p:cNvPr id="314370" name="Rectangle 2"/>
          <p:cNvSpPr>
            <a:spLocks noGrp="1" noChangeArrowheads="1"/>
          </p:cNvSpPr>
          <p:nvPr>
            <p:ph type="title"/>
          </p:nvPr>
        </p:nvSpPr>
        <p:spPr>
          <a:xfrm>
            <a:off x="914400" y="214290"/>
            <a:ext cx="8229600" cy="1143000"/>
          </a:xfrm>
        </p:spPr>
        <p:txBody>
          <a:bodyPr>
            <a:normAutofit/>
          </a:bodyPr>
          <a:lstStyle/>
          <a:p>
            <a:r>
              <a:rPr lang="en-AU" b="1" dirty="0"/>
              <a:t>Beauty of tropical rainforests</a:t>
            </a:r>
            <a:r>
              <a:rPr lang="en-AU" b="1" dirty="0" smtClean="0"/>
              <a:t>………</a:t>
            </a:r>
            <a:endParaRPr lang="en-AU" b="1" dirty="0"/>
          </a:p>
        </p:txBody>
      </p:sp>
      <p:pic>
        <p:nvPicPr>
          <p:cNvPr id="314371" name="Picture 3" descr="LocalityQueensland"/>
          <p:cNvPicPr>
            <a:picLocks noChangeAspect="1" noChangeArrowheads="1"/>
          </p:cNvPicPr>
          <p:nvPr/>
        </p:nvPicPr>
        <p:blipFill>
          <a:blip r:embed="rId3" cstate="print"/>
          <a:srcRect/>
          <a:stretch>
            <a:fillRect/>
          </a:stretch>
        </p:blipFill>
        <p:spPr bwMode="auto">
          <a:xfrm>
            <a:off x="4143372" y="1643050"/>
            <a:ext cx="1932000" cy="2173500"/>
          </a:xfrm>
          <a:prstGeom prst="rect">
            <a:avLst/>
          </a:prstGeom>
          <a:noFill/>
        </p:spPr>
      </p:pic>
      <p:pic>
        <p:nvPicPr>
          <p:cNvPr id="314372" name="Picture 4" descr="WTWHAmap2"/>
          <p:cNvPicPr>
            <a:picLocks noChangeAspect="1" noChangeArrowheads="1"/>
          </p:cNvPicPr>
          <p:nvPr/>
        </p:nvPicPr>
        <p:blipFill>
          <a:blip r:embed="rId4" cstate="print"/>
          <a:srcRect/>
          <a:stretch>
            <a:fillRect/>
          </a:stretch>
        </p:blipFill>
        <p:spPr bwMode="auto">
          <a:xfrm>
            <a:off x="6786578" y="3571876"/>
            <a:ext cx="1605744" cy="2271706"/>
          </a:xfrm>
          <a:prstGeom prst="rect">
            <a:avLst/>
          </a:prstGeom>
          <a:noFill/>
        </p:spPr>
      </p:pic>
      <p:sp>
        <p:nvSpPr>
          <p:cNvPr id="314373" name="Line 5"/>
          <p:cNvSpPr>
            <a:spLocks noChangeShapeType="1"/>
          </p:cNvSpPr>
          <p:nvPr/>
        </p:nvSpPr>
        <p:spPr bwMode="auto">
          <a:xfrm flipV="1">
            <a:off x="3143240" y="2643182"/>
            <a:ext cx="1504956" cy="3172"/>
          </a:xfrm>
          <a:prstGeom prst="line">
            <a:avLst/>
          </a:prstGeom>
          <a:noFill/>
          <a:ln w="38100">
            <a:solidFill>
              <a:srgbClr val="FF0000"/>
            </a:solidFill>
            <a:miter lim="800000"/>
            <a:headEnd/>
            <a:tailEnd type="arrow" w="med" len="med"/>
          </a:ln>
          <a:effectLst/>
        </p:spPr>
        <p:txBody>
          <a:bodyPr/>
          <a:lstStyle/>
          <a:p>
            <a:endParaRPr lang="en-AU"/>
          </a:p>
        </p:txBody>
      </p:sp>
      <p:sp>
        <p:nvSpPr>
          <p:cNvPr id="7" name="Line 5"/>
          <p:cNvSpPr>
            <a:spLocks noChangeShapeType="1"/>
          </p:cNvSpPr>
          <p:nvPr/>
        </p:nvSpPr>
        <p:spPr bwMode="auto">
          <a:xfrm>
            <a:off x="5214942" y="2857496"/>
            <a:ext cx="1928826" cy="1000132"/>
          </a:xfrm>
          <a:prstGeom prst="line">
            <a:avLst/>
          </a:prstGeom>
          <a:noFill/>
          <a:ln w="38100">
            <a:solidFill>
              <a:srgbClr val="FF0000"/>
            </a:solidFill>
            <a:miter lim="800000"/>
            <a:headEnd/>
            <a:tailEnd type="arrow" w="med" len="med"/>
          </a:ln>
          <a:effectLst/>
        </p:spPr>
        <p:txBody>
          <a:bodyPr/>
          <a:lstStyle/>
          <a:p>
            <a:endParaRPr lang="en-AU"/>
          </a:p>
        </p:txBody>
      </p:sp>
      <p:pic>
        <p:nvPicPr>
          <p:cNvPr id="18436" name="Picture 4" descr="Image showing Australia and Europe's sizes compared"/>
          <p:cNvPicPr>
            <a:picLocks noChangeAspect="1" noChangeArrowheads="1"/>
          </p:cNvPicPr>
          <p:nvPr/>
        </p:nvPicPr>
        <p:blipFill>
          <a:blip r:embed="rId5" cstate="print"/>
          <a:srcRect/>
          <a:stretch>
            <a:fillRect/>
          </a:stretch>
        </p:blipFill>
        <p:spPr bwMode="auto">
          <a:xfrm>
            <a:off x="0" y="1000108"/>
            <a:ext cx="4143372" cy="3571903"/>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checkerboard(across)">
                                      <p:cBhvr>
                                        <p:cTn id="7"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endParaRPr lang="en-US"/>
          </a:p>
        </p:txBody>
      </p:sp>
      <p:sp>
        <p:nvSpPr>
          <p:cNvPr id="316419" name="Rectangle 3"/>
          <p:cNvSpPr>
            <a:spLocks noGrp="1" noChangeArrowheads="1"/>
          </p:cNvSpPr>
          <p:nvPr>
            <p:ph type="body" idx="1"/>
          </p:nvPr>
        </p:nvSpPr>
        <p:spPr/>
        <p:txBody>
          <a:bodyPr/>
          <a:lstStyle/>
          <a:p>
            <a:endParaRPr lang="en-US"/>
          </a:p>
        </p:txBody>
      </p:sp>
      <p:pic>
        <p:nvPicPr>
          <p:cNvPr id="316420" name="Picture 4" descr="Malanda falls 2(Apl 2008) 125"/>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endParaRPr lang="en-US"/>
          </a:p>
        </p:txBody>
      </p:sp>
      <p:sp>
        <p:nvSpPr>
          <p:cNvPr id="318467" name="Rectangle 3"/>
          <p:cNvSpPr>
            <a:spLocks noGrp="1" noChangeArrowheads="1"/>
          </p:cNvSpPr>
          <p:nvPr>
            <p:ph type="body" idx="1"/>
          </p:nvPr>
        </p:nvSpPr>
        <p:spPr/>
        <p:txBody>
          <a:bodyPr/>
          <a:lstStyle/>
          <a:p>
            <a:endParaRPr lang="en-US"/>
          </a:p>
        </p:txBody>
      </p:sp>
      <p:pic>
        <p:nvPicPr>
          <p:cNvPr id="318468" name="Picture 4" descr="DSC01802"/>
          <p:cNvPicPr>
            <a:picLocks noChangeAspect="1" noChangeArrowheads="1"/>
          </p:cNvPicPr>
          <p:nvPr/>
        </p:nvPicPr>
        <p:blipFill>
          <a:blip r:embed="rId2" cstate="print"/>
          <a:srcRect/>
          <a:stretch>
            <a:fillRect/>
          </a:stretch>
        </p:blipFill>
        <p:spPr bwMode="auto">
          <a:xfrm>
            <a:off x="4000500" y="0"/>
            <a:ext cx="5143500" cy="6858000"/>
          </a:xfrm>
          <a:prstGeom prst="rect">
            <a:avLst/>
          </a:prstGeom>
          <a:noFill/>
        </p:spPr>
      </p:pic>
      <p:pic>
        <p:nvPicPr>
          <p:cNvPr id="318469" name="Picture 5" descr="Sygizium3"/>
          <p:cNvPicPr>
            <a:picLocks noChangeAspect="1" noChangeArrowheads="1"/>
          </p:cNvPicPr>
          <p:nvPr/>
        </p:nvPicPr>
        <p:blipFill>
          <a:blip r:embed="rId3" cstate="print"/>
          <a:srcRect/>
          <a:stretch>
            <a:fillRect/>
          </a:stretch>
        </p:blipFill>
        <p:spPr bwMode="auto">
          <a:xfrm>
            <a:off x="0" y="0"/>
            <a:ext cx="5143500" cy="6858000"/>
          </a:xfrm>
          <a:prstGeom prst="rect">
            <a:avLst/>
          </a:prstGeom>
          <a:noFill/>
          <a:ln w="28575">
            <a:solidFill>
              <a:schemeClr val="tx1"/>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918" y="0"/>
            <a:ext cx="6429420" cy="1143000"/>
          </a:xfrm>
        </p:spPr>
        <p:txBody>
          <a:bodyPr/>
          <a:lstStyle/>
          <a:p>
            <a:r>
              <a:rPr lang="en-AU" dirty="0" smtClean="0"/>
              <a:t>Background</a:t>
            </a:r>
            <a:endParaRPr lang="en-AU" dirty="0"/>
          </a:p>
        </p:txBody>
      </p:sp>
      <p:pic>
        <p:nvPicPr>
          <p:cNvPr id="34818" name="Picture 2" descr="Aerial view of the Pilbara, Western Australia. Photo by Andrew Griffiths, Lensaloft"/>
          <p:cNvPicPr>
            <a:picLocks noChangeAspect="1" noChangeArrowheads="1"/>
          </p:cNvPicPr>
          <p:nvPr/>
        </p:nvPicPr>
        <p:blipFill>
          <a:blip r:embed="rId2" cstate="print"/>
          <a:srcRect/>
          <a:stretch>
            <a:fillRect/>
          </a:stretch>
        </p:blipFill>
        <p:spPr bwMode="auto">
          <a:xfrm>
            <a:off x="5429256" y="928670"/>
            <a:ext cx="2650117" cy="3286148"/>
          </a:xfrm>
          <a:prstGeom prst="rect">
            <a:avLst/>
          </a:prstGeom>
          <a:noFill/>
        </p:spPr>
      </p:pic>
      <p:pic>
        <p:nvPicPr>
          <p:cNvPr id="34820" name="Picture 4" descr="http://www.abs.gov.au/ausstats/abs@.nsf/6630eff525d4cdc1ca25763e0075754f/f015c06d6ecdd91cca25779e001cd737/Body/0.762!OpenElement&amp;FieldElemFormat=gif"/>
          <p:cNvPicPr>
            <a:picLocks noChangeAspect="1" noChangeArrowheads="1"/>
          </p:cNvPicPr>
          <p:nvPr/>
        </p:nvPicPr>
        <p:blipFill>
          <a:blip r:embed="rId3" cstate="print"/>
          <a:srcRect/>
          <a:stretch>
            <a:fillRect/>
          </a:stretch>
        </p:blipFill>
        <p:spPr bwMode="auto">
          <a:xfrm>
            <a:off x="2852049" y="4572008"/>
            <a:ext cx="6291951" cy="2024065"/>
          </a:xfrm>
          <a:prstGeom prst="rect">
            <a:avLst/>
          </a:prstGeom>
          <a:noFill/>
        </p:spPr>
      </p:pic>
      <p:pic>
        <p:nvPicPr>
          <p:cNvPr id="34821" name="Picture 5"/>
          <p:cNvPicPr>
            <a:picLocks noChangeAspect="1" noChangeArrowheads="1"/>
          </p:cNvPicPr>
          <p:nvPr/>
        </p:nvPicPr>
        <p:blipFill>
          <a:blip r:embed="rId4" cstate="print"/>
          <a:srcRect/>
          <a:stretch>
            <a:fillRect/>
          </a:stretch>
        </p:blipFill>
        <p:spPr bwMode="auto">
          <a:xfrm>
            <a:off x="428596" y="214290"/>
            <a:ext cx="3071834" cy="43106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solidFill>
                  <a:schemeClr val="accent2"/>
                </a:solidFill>
              </a:rPr>
              <a:t>What am I doing here?</a:t>
            </a:r>
            <a:endParaRPr lang="en-AU" b="1" dirty="0">
              <a:solidFill>
                <a:schemeClr val="accent2"/>
              </a:solidFill>
            </a:endParaRPr>
          </a:p>
        </p:txBody>
      </p:sp>
      <p:sp>
        <p:nvSpPr>
          <p:cNvPr id="3" name="Content Placeholder 2"/>
          <p:cNvSpPr>
            <a:spLocks noGrp="1"/>
          </p:cNvSpPr>
          <p:nvPr>
            <p:ph idx="1"/>
          </p:nvPr>
        </p:nvSpPr>
        <p:spPr>
          <a:xfrm>
            <a:off x="457200" y="1357298"/>
            <a:ext cx="8472518" cy="4768865"/>
          </a:xfrm>
        </p:spPr>
        <p:txBody>
          <a:bodyPr/>
          <a:lstStyle/>
          <a:p>
            <a:r>
              <a:rPr lang="en-AU" sz="3600" b="1" dirty="0" smtClean="0"/>
              <a:t>ES and their LINKS to HWB, not just the status of ECOSYSTEMS</a:t>
            </a:r>
          </a:p>
          <a:p>
            <a:endParaRPr lang="en-AU" b="1" dirty="0" smtClean="0"/>
          </a:p>
        </p:txBody>
      </p:sp>
      <p:graphicFrame>
        <p:nvGraphicFramePr>
          <p:cNvPr id="4" name="Diagram 3"/>
          <p:cNvGraphicFramePr/>
          <p:nvPr/>
        </p:nvGraphicFramePr>
        <p:xfrm>
          <a:off x="1500166" y="2928934"/>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Up Arrow 4"/>
          <p:cNvSpPr/>
          <p:nvPr/>
        </p:nvSpPr>
        <p:spPr>
          <a:xfrm>
            <a:off x="3071802" y="4714884"/>
            <a:ext cx="188595" cy="57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Up Arrow 5"/>
          <p:cNvSpPr/>
          <p:nvPr/>
        </p:nvSpPr>
        <p:spPr>
          <a:xfrm>
            <a:off x="5286380" y="4714884"/>
            <a:ext cx="188595" cy="57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Up Arrow 6"/>
          <p:cNvSpPr/>
          <p:nvPr/>
        </p:nvSpPr>
        <p:spPr>
          <a:xfrm>
            <a:off x="4071934" y="3643314"/>
            <a:ext cx="188595" cy="57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Callout 7"/>
          <p:cNvSpPr/>
          <p:nvPr/>
        </p:nvSpPr>
        <p:spPr>
          <a:xfrm>
            <a:off x="5715008" y="2422622"/>
            <a:ext cx="3000396" cy="2596753"/>
          </a:xfrm>
          <a:prstGeom prst="wedgeEllipseCallout">
            <a:avLst>
              <a:gd name="adj1" fmla="val -66503"/>
              <a:gd name="adj2" fmla="val 29625"/>
            </a:avLst>
          </a:prstGeom>
          <a:solidFill>
            <a:schemeClr val="bg2">
              <a:lumMod val="9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en-AU" sz="2400" b="1" dirty="0" smtClean="0">
                <a:solidFill>
                  <a:schemeClr val="accent2">
                    <a:lumMod val="75000"/>
                  </a:schemeClr>
                </a:solidFill>
              </a:rPr>
              <a:t>Monetary/non monetary valuation or evaluate direct role in HWB</a:t>
            </a:r>
            <a:endParaRPr lang="en-AU" sz="2400" b="1" dirty="0">
              <a:solidFill>
                <a:schemeClr val="accent2">
                  <a:lumMod val="75000"/>
                </a:schemeClr>
              </a:solidFill>
            </a:endParaRPr>
          </a:p>
        </p:txBody>
      </p:sp>
      <p:sp>
        <p:nvSpPr>
          <p:cNvPr id="12" name="Block Arc 11"/>
          <p:cNvSpPr/>
          <p:nvPr/>
        </p:nvSpPr>
        <p:spPr>
          <a:xfrm rot="18791739">
            <a:off x="989436" y="2967813"/>
            <a:ext cx="3300713" cy="3163091"/>
          </a:xfrm>
          <a:prstGeom prst="blockArc">
            <a:avLst>
              <a:gd name="adj1" fmla="val 9669578"/>
              <a:gd name="adj2" fmla="val 0"/>
              <a:gd name="adj3" fmla="val 25000"/>
            </a:avLst>
          </a:prstGeom>
          <a:solidFill>
            <a:schemeClr val="accent3">
              <a:lumMod val="20000"/>
              <a:lumOff val="8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36000" tIns="0" rIns="0" bIns="0" rtlCol="0" anchor="t" anchorCtr="0"/>
          <a:lstStyle/>
          <a:p>
            <a:pPr algn="ctr"/>
            <a:r>
              <a:rPr lang="en-AU" sz="2800" dirty="0" smtClean="0">
                <a:solidFill>
                  <a:schemeClr val="tx1"/>
                </a:solidFill>
              </a:rPr>
              <a:t>Policy decision </a:t>
            </a:r>
          </a:p>
          <a:p>
            <a:pPr algn="ctr"/>
            <a:r>
              <a:rPr lang="en-AU" sz="2800" dirty="0" smtClean="0">
                <a:solidFill>
                  <a:schemeClr val="tx1"/>
                </a:solidFill>
              </a:rPr>
              <a:t>making</a:t>
            </a:r>
            <a:endParaRPr lang="en-AU" sz="28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543692" cy="796908"/>
          </a:xfrm>
        </p:spPr>
        <p:txBody>
          <a:bodyPr/>
          <a:lstStyle/>
          <a:p>
            <a:r>
              <a:rPr lang="en-AU" b="1" dirty="0" smtClean="0">
                <a:solidFill>
                  <a:srgbClr val="FF0000"/>
                </a:solidFill>
              </a:rPr>
              <a:t>Background</a:t>
            </a:r>
            <a:endParaRPr lang="en-AU" b="1" dirty="0">
              <a:solidFill>
                <a:srgbClr val="FF0000"/>
              </a:solidFill>
            </a:endParaRPr>
          </a:p>
        </p:txBody>
      </p:sp>
      <p:graphicFrame>
        <p:nvGraphicFramePr>
          <p:cNvPr id="4" name="Table 3"/>
          <p:cNvGraphicFramePr>
            <a:graphicFrameLocks noGrp="1"/>
          </p:cNvGraphicFramePr>
          <p:nvPr/>
        </p:nvGraphicFramePr>
        <p:xfrm>
          <a:off x="714348" y="1500174"/>
          <a:ext cx="7500990" cy="4541018"/>
        </p:xfrm>
        <a:graphic>
          <a:graphicData uri="http://schemas.openxmlformats.org/drawingml/2006/table">
            <a:tbl>
              <a:tblPr/>
              <a:tblGrid>
                <a:gridCol w="2812871"/>
                <a:gridCol w="2330665"/>
                <a:gridCol w="2357454"/>
              </a:tblGrid>
              <a:tr h="477346">
                <a:tc>
                  <a:txBody>
                    <a:bodyPr/>
                    <a:lstStyle/>
                    <a:p>
                      <a:pPr algn="just">
                        <a:spcAft>
                          <a:spcPts val="0"/>
                        </a:spcAft>
                      </a:pPr>
                      <a:endParaRPr lang="en-AU" sz="2000" b="1"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AU" sz="2400" b="1" dirty="0">
                          <a:latin typeface="Times New Roman"/>
                          <a:ea typeface="Times New Roman"/>
                          <a:cs typeface="Times New Roman"/>
                        </a:rPr>
                        <a:t>Aboriginal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AU" sz="2400" b="1" dirty="0">
                          <a:solidFill>
                            <a:schemeClr val="accent1"/>
                          </a:solidFill>
                          <a:latin typeface="Times New Roman"/>
                          <a:ea typeface="Times New Roman"/>
                          <a:cs typeface="Times New Roman"/>
                        </a:rPr>
                        <a:t>Non-Aboriginal</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042">
                <a:tc>
                  <a:txBody>
                    <a:bodyPr/>
                    <a:lstStyle/>
                    <a:p>
                      <a:pPr algn="just">
                        <a:spcAft>
                          <a:spcPts val="0"/>
                        </a:spcAft>
                      </a:pPr>
                      <a:r>
                        <a:rPr lang="en-AU" sz="2000" b="1" u="sng" dirty="0">
                          <a:solidFill>
                            <a:srgbClr val="FF0000"/>
                          </a:solidFill>
                          <a:latin typeface="Times New Roman"/>
                          <a:ea typeface="Times New Roman"/>
                          <a:cs typeface="Times New Roman"/>
                        </a:rPr>
                        <a:t>Natural resources:</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endParaRPr lang="en-AU" sz="2000" b="1">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endParaRPr lang="en-AU" sz="2000" b="1" dirty="0">
                        <a:solidFill>
                          <a:schemeClr val="accent1"/>
                        </a:solidFill>
                        <a:latin typeface="Times New Roman"/>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733189">
                <a:tc>
                  <a:txBody>
                    <a:bodyPr/>
                    <a:lstStyle/>
                    <a:p>
                      <a:pPr algn="just">
                        <a:spcAft>
                          <a:spcPts val="0"/>
                        </a:spcAft>
                      </a:pPr>
                      <a:r>
                        <a:rPr lang="en-AU" sz="2000" b="1" dirty="0">
                          <a:solidFill>
                            <a:srgbClr val="FF0000"/>
                          </a:solidFill>
                          <a:latin typeface="Times New Roman"/>
                          <a:ea typeface="Times New Roman"/>
                          <a:cs typeface="Times New Roman"/>
                        </a:rPr>
                        <a:t>Land</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dirty="0" smtClean="0">
                          <a:latin typeface="Times New Roman"/>
                          <a:ea typeface="Times New Roman"/>
                          <a:cs typeface="Times New Roman"/>
                        </a:rPr>
                        <a:t>Related,     </a:t>
                      </a:r>
                      <a:r>
                        <a:rPr lang="en-AU" sz="2000" b="1" dirty="0">
                          <a:latin typeface="Times New Roman"/>
                          <a:ea typeface="Times New Roman"/>
                          <a:cs typeface="Times New Roman"/>
                        </a:rPr>
                        <a:t>Sacred</a:t>
                      </a:r>
                    </a:p>
                  </a:txBody>
                  <a:tcPr marL="68580" marR="68580" marT="0" marB="0">
                    <a:lnL>
                      <a:noFill/>
                    </a:lnL>
                    <a:lnR>
                      <a:noFill/>
                    </a:lnR>
                    <a:lnT>
                      <a:noFill/>
                    </a:lnT>
                    <a:lnB>
                      <a:noFill/>
                    </a:lnB>
                  </a:tcPr>
                </a:tc>
                <a:tc>
                  <a:txBody>
                    <a:bodyPr/>
                    <a:lstStyle/>
                    <a:p>
                      <a:pPr algn="just">
                        <a:spcAft>
                          <a:spcPts val="0"/>
                        </a:spcAft>
                      </a:pPr>
                      <a:r>
                        <a:rPr lang="en-AU" sz="2000" b="1" dirty="0">
                          <a:solidFill>
                            <a:schemeClr val="accent1"/>
                          </a:solidFill>
                          <a:latin typeface="Times New Roman"/>
                          <a:ea typeface="Times New Roman"/>
                          <a:cs typeface="Times New Roman"/>
                        </a:rPr>
                        <a:t>Ownership, Secular</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dirty="0">
                          <a:solidFill>
                            <a:srgbClr val="FF0000"/>
                          </a:solidFill>
                          <a:latin typeface="Times New Roman"/>
                          <a:ea typeface="Times New Roman"/>
                          <a:cs typeface="Times New Roman"/>
                        </a:rPr>
                        <a:t>Environment</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dirty="0">
                          <a:latin typeface="Times New Roman"/>
                          <a:ea typeface="Times New Roman"/>
                          <a:cs typeface="Times New Roman"/>
                        </a:rPr>
                        <a:t>Adapt to</a:t>
                      </a:r>
                    </a:p>
                  </a:txBody>
                  <a:tcPr marL="68580" marR="68580" marT="0" marB="0">
                    <a:lnL>
                      <a:noFill/>
                    </a:lnL>
                    <a:lnR>
                      <a:noFill/>
                    </a:lnR>
                    <a:lnT>
                      <a:noFill/>
                    </a:lnT>
                    <a:lnB>
                      <a:noFill/>
                    </a:lnB>
                  </a:tcPr>
                </a:tc>
                <a:tc>
                  <a:txBody>
                    <a:bodyPr/>
                    <a:lstStyle/>
                    <a:p>
                      <a:pPr algn="just">
                        <a:spcAft>
                          <a:spcPts val="0"/>
                        </a:spcAft>
                      </a:pPr>
                      <a:r>
                        <a:rPr lang="en-AU" sz="2000" b="1">
                          <a:solidFill>
                            <a:schemeClr val="accent1"/>
                          </a:solidFill>
                          <a:latin typeface="Times New Roman"/>
                          <a:ea typeface="Times New Roman"/>
                          <a:cs typeface="Times New Roman"/>
                        </a:rPr>
                        <a:t>Exploit</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u="sng" dirty="0">
                          <a:solidFill>
                            <a:srgbClr val="FF0000"/>
                          </a:solidFill>
                          <a:latin typeface="Times New Roman"/>
                          <a:ea typeface="Times New Roman"/>
                          <a:cs typeface="Times New Roman"/>
                        </a:rPr>
                        <a:t>Other social values:</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endParaRPr lang="en-AU" sz="2000" b="1" dirty="0">
                        <a:latin typeface="Times New Roman"/>
                        <a:ea typeface="Times New Roman"/>
                        <a:cs typeface="Times New Roman"/>
                      </a:endParaRPr>
                    </a:p>
                  </a:txBody>
                  <a:tcPr marL="68580" marR="68580" marT="0" marB="0">
                    <a:lnL>
                      <a:noFill/>
                    </a:lnL>
                    <a:lnR>
                      <a:noFill/>
                    </a:lnR>
                    <a:lnT>
                      <a:noFill/>
                    </a:lnT>
                    <a:lnB>
                      <a:noFill/>
                    </a:lnB>
                  </a:tcPr>
                </a:tc>
                <a:tc>
                  <a:txBody>
                    <a:bodyPr/>
                    <a:lstStyle/>
                    <a:p>
                      <a:pPr algn="just">
                        <a:spcAft>
                          <a:spcPts val="0"/>
                        </a:spcAft>
                      </a:pPr>
                      <a:endParaRPr lang="en-AU" sz="2000" b="1" dirty="0">
                        <a:solidFill>
                          <a:schemeClr val="accent1"/>
                        </a:solidFill>
                        <a:latin typeface="Times New Roman"/>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dirty="0">
                          <a:solidFill>
                            <a:srgbClr val="FF0000"/>
                          </a:solidFill>
                          <a:latin typeface="Times New Roman"/>
                          <a:ea typeface="Times New Roman"/>
                          <a:cs typeface="Times New Roman"/>
                        </a:rPr>
                        <a:t>Society</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a:latin typeface="Times New Roman"/>
                          <a:ea typeface="Times New Roman"/>
                          <a:cs typeface="Times New Roman"/>
                        </a:rPr>
                        <a:t>Unified</a:t>
                      </a:r>
                    </a:p>
                  </a:txBody>
                  <a:tcPr marL="68580" marR="68580" marT="0" marB="0">
                    <a:lnL>
                      <a:noFill/>
                    </a:lnL>
                    <a:lnR>
                      <a:noFill/>
                    </a:lnR>
                    <a:lnT>
                      <a:noFill/>
                    </a:lnT>
                    <a:lnB>
                      <a:noFill/>
                    </a:lnB>
                  </a:tcPr>
                </a:tc>
                <a:tc>
                  <a:txBody>
                    <a:bodyPr/>
                    <a:lstStyle/>
                    <a:p>
                      <a:pPr algn="just">
                        <a:spcAft>
                          <a:spcPts val="0"/>
                        </a:spcAft>
                      </a:pPr>
                      <a:r>
                        <a:rPr lang="en-AU" sz="2000" b="1" dirty="0">
                          <a:solidFill>
                            <a:schemeClr val="accent1"/>
                          </a:solidFill>
                          <a:latin typeface="Times New Roman"/>
                          <a:ea typeface="Times New Roman"/>
                          <a:cs typeface="Times New Roman"/>
                        </a:rPr>
                        <a:t>Diverse</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dirty="0">
                          <a:solidFill>
                            <a:srgbClr val="FF0000"/>
                          </a:solidFill>
                          <a:latin typeface="Times New Roman"/>
                          <a:ea typeface="Times New Roman"/>
                          <a:cs typeface="Times New Roman"/>
                        </a:rPr>
                        <a:t>Relationships</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a:latin typeface="Times New Roman"/>
                          <a:ea typeface="Times New Roman"/>
                          <a:cs typeface="Times New Roman"/>
                        </a:rPr>
                        <a:t>Extensive</a:t>
                      </a:r>
                    </a:p>
                  </a:txBody>
                  <a:tcPr marL="68580" marR="68580" marT="0" marB="0">
                    <a:lnL>
                      <a:noFill/>
                    </a:lnL>
                    <a:lnR>
                      <a:noFill/>
                    </a:lnR>
                    <a:lnT>
                      <a:noFill/>
                    </a:lnT>
                    <a:lnB>
                      <a:noFill/>
                    </a:lnB>
                  </a:tcPr>
                </a:tc>
                <a:tc>
                  <a:txBody>
                    <a:bodyPr/>
                    <a:lstStyle/>
                    <a:p>
                      <a:pPr algn="just">
                        <a:spcAft>
                          <a:spcPts val="0"/>
                        </a:spcAft>
                      </a:pPr>
                      <a:r>
                        <a:rPr lang="en-AU" sz="2000" b="1" dirty="0">
                          <a:solidFill>
                            <a:schemeClr val="accent1"/>
                          </a:solidFill>
                          <a:latin typeface="Times New Roman"/>
                          <a:ea typeface="Times New Roman"/>
                          <a:cs typeface="Times New Roman"/>
                        </a:rPr>
                        <a:t>Limited</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dirty="0">
                          <a:solidFill>
                            <a:srgbClr val="FF0000"/>
                          </a:solidFill>
                          <a:latin typeface="Times New Roman"/>
                          <a:ea typeface="Times New Roman"/>
                          <a:cs typeface="Times New Roman"/>
                        </a:rPr>
                        <a:t>Basic unit</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a:latin typeface="Times New Roman"/>
                          <a:ea typeface="Times New Roman"/>
                          <a:cs typeface="Times New Roman"/>
                        </a:rPr>
                        <a:t>Society</a:t>
                      </a:r>
                    </a:p>
                  </a:txBody>
                  <a:tcPr marL="68580" marR="68580" marT="0" marB="0">
                    <a:lnL>
                      <a:noFill/>
                    </a:lnL>
                    <a:lnR>
                      <a:noFill/>
                    </a:lnR>
                    <a:lnT>
                      <a:noFill/>
                    </a:lnT>
                    <a:lnB>
                      <a:noFill/>
                    </a:lnB>
                  </a:tcPr>
                </a:tc>
                <a:tc>
                  <a:txBody>
                    <a:bodyPr/>
                    <a:lstStyle/>
                    <a:p>
                      <a:pPr algn="just">
                        <a:spcAft>
                          <a:spcPts val="0"/>
                        </a:spcAft>
                      </a:pPr>
                      <a:r>
                        <a:rPr lang="en-AU" sz="2000" b="1" dirty="0">
                          <a:solidFill>
                            <a:schemeClr val="accent1"/>
                          </a:solidFill>
                          <a:latin typeface="Times New Roman"/>
                          <a:ea typeface="Times New Roman"/>
                          <a:cs typeface="Times New Roman"/>
                        </a:rPr>
                        <a:t>Individual</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371042">
                <a:tc>
                  <a:txBody>
                    <a:bodyPr/>
                    <a:lstStyle/>
                    <a:p>
                      <a:pPr algn="just">
                        <a:spcAft>
                          <a:spcPts val="0"/>
                        </a:spcAft>
                      </a:pPr>
                      <a:r>
                        <a:rPr lang="en-AU" sz="2000" b="1" dirty="0">
                          <a:solidFill>
                            <a:srgbClr val="FF0000"/>
                          </a:solidFill>
                          <a:latin typeface="Times New Roman"/>
                          <a:ea typeface="Times New Roman"/>
                          <a:cs typeface="Times New Roman"/>
                        </a:rPr>
                        <a:t>Reality</a:t>
                      </a: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algn="just">
                        <a:spcAft>
                          <a:spcPts val="0"/>
                        </a:spcAft>
                      </a:pPr>
                      <a:r>
                        <a:rPr lang="en-AU" sz="2000" b="1">
                          <a:latin typeface="Times New Roman"/>
                          <a:ea typeface="Times New Roman"/>
                          <a:cs typeface="Times New Roman"/>
                        </a:rPr>
                        <a:t>Spiritual</a:t>
                      </a:r>
                    </a:p>
                  </a:txBody>
                  <a:tcPr marL="68580" marR="68580" marT="0" marB="0">
                    <a:lnL>
                      <a:noFill/>
                    </a:lnL>
                    <a:lnR>
                      <a:noFill/>
                    </a:lnR>
                    <a:lnT>
                      <a:noFill/>
                    </a:lnT>
                    <a:lnB>
                      <a:noFill/>
                    </a:lnB>
                  </a:tcPr>
                </a:tc>
                <a:tc>
                  <a:txBody>
                    <a:bodyPr/>
                    <a:lstStyle/>
                    <a:p>
                      <a:pPr algn="just">
                        <a:spcAft>
                          <a:spcPts val="0"/>
                        </a:spcAft>
                      </a:pPr>
                      <a:r>
                        <a:rPr lang="en-AU" sz="2000" b="1" dirty="0">
                          <a:solidFill>
                            <a:schemeClr val="accent1"/>
                          </a:solidFill>
                          <a:latin typeface="Times New Roman"/>
                          <a:ea typeface="Times New Roman"/>
                          <a:cs typeface="Times New Roman"/>
                        </a:rPr>
                        <a:t>Material</a:t>
                      </a: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733189">
                <a:tc>
                  <a:txBody>
                    <a:bodyPr/>
                    <a:lstStyle/>
                    <a:p>
                      <a:pPr algn="just">
                        <a:spcAft>
                          <a:spcPts val="0"/>
                        </a:spcAft>
                      </a:pPr>
                      <a:r>
                        <a:rPr lang="en-AU" sz="2000" b="1" dirty="0">
                          <a:solidFill>
                            <a:srgbClr val="FF0000"/>
                          </a:solidFill>
                          <a:latin typeface="Times New Roman"/>
                          <a:ea typeface="Times New Roman"/>
                          <a:cs typeface="Times New Roman"/>
                        </a:rPr>
                        <a:t>Possessions</a:t>
                      </a: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just">
                        <a:spcAft>
                          <a:spcPts val="0"/>
                        </a:spcAft>
                      </a:pPr>
                      <a:r>
                        <a:rPr lang="en-AU" sz="2000" b="1" dirty="0">
                          <a:latin typeface="Times New Roman"/>
                          <a:ea typeface="Times New Roman"/>
                          <a:cs typeface="Times New Roman"/>
                        </a:rPr>
                        <a:t>Share, Use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spcAft>
                          <a:spcPts val="0"/>
                        </a:spcAft>
                      </a:pPr>
                      <a:r>
                        <a:rPr lang="en-AU" sz="2000" b="1" dirty="0">
                          <a:solidFill>
                            <a:schemeClr val="accent1"/>
                          </a:solidFill>
                          <a:latin typeface="Times New Roman"/>
                          <a:ea typeface="Times New Roman"/>
                          <a:cs typeface="Times New Roman"/>
                        </a:rPr>
                        <a:t>Acquisitive, Accumulate</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5" name="Content Placeholder 4"/>
          <p:cNvSpPr txBox="1">
            <a:spLocks noGrp="1"/>
          </p:cNvSpPr>
          <p:nvPr>
            <p:ph idx="1"/>
          </p:nvPr>
        </p:nvSpPr>
        <p:spPr>
          <a:xfrm>
            <a:off x="571472" y="6215082"/>
            <a:ext cx="8229600" cy="338554"/>
          </a:xfrm>
          <a:prstGeom prst="rect">
            <a:avLst/>
          </a:prstGeom>
          <a:noFill/>
        </p:spPr>
        <p:txBody>
          <a:bodyPr wrap="square" rtlCol="0">
            <a:spAutoFit/>
          </a:bodyPr>
          <a:lstStyle/>
          <a:p>
            <a:pPr>
              <a:buNone/>
            </a:pPr>
            <a:r>
              <a:rPr lang="en-AU" sz="1600" b="1" dirty="0" smtClean="0"/>
              <a:t>(Source: Edwards 1988)</a:t>
            </a:r>
            <a:endParaRPr lang="en-AU" sz="1600" b="1" dirty="0" smtClean="0">
              <a:latin typeface="Times New Roman"/>
              <a:ea typeface="Times New Roman"/>
              <a:cs typeface="Times New Roman"/>
            </a:endParaRPr>
          </a:p>
        </p:txBody>
      </p:sp>
      <p:pic>
        <p:nvPicPr>
          <p:cNvPr id="2050" name="Picture 2" descr="Aboriginal flag"/>
          <p:cNvPicPr>
            <a:picLocks noChangeAspect="1" noChangeArrowheads="1"/>
          </p:cNvPicPr>
          <p:nvPr/>
        </p:nvPicPr>
        <p:blipFill>
          <a:blip r:embed="rId2" cstate="print"/>
          <a:srcRect/>
          <a:stretch>
            <a:fillRect/>
          </a:stretch>
        </p:blipFill>
        <p:spPr bwMode="auto">
          <a:xfrm>
            <a:off x="7572396" y="0"/>
            <a:ext cx="1571604" cy="119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48" y="285728"/>
            <a:ext cx="6215106" cy="1143000"/>
          </a:xfrm>
        </p:spPr>
        <p:txBody>
          <a:bodyPr>
            <a:normAutofit/>
          </a:bodyPr>
          <a:lstStyle/>
          <a:p>
            <a:r>
              <a:rPr lang="en-AU" sz="3200" b="1" dirty="0" smtClean="0">
                <a:solidFill>
                  <a:srgbClr val="C00000"/>
                </a:solidFill>
              </a:rPr>
              <a:t>Interconnected physical, spiritual and human world</a:t>
            </a:r>
            <a:endParaRPr lang="en-AU" sz="3200" b="1" dirty="0">
              <a:solidFill>
                <a:srgbClr val="C00000"/>
              </a:solidFill>
            </a:endParaRPr>
          </a:p>
        </p:txBody>
      </p:sp>
      <p:pic>
        <p:nvPicPr>
          <p:cNvPr id="1026" name="Picture 2" descr="Billiluna"/>
          <p:cNvPicPr>
            <a:picLocks noChangeAspect="1" noChangeArrowheads="1"/>
          </p:cNvPicPr>
          <p:nvPr/>
        </p:nvPicPr>
        <p:blipFill>
          <a:blip r:embed="rId2" cstate="print"/>
          <a:srcRect/>
          <a:stretch>
            <a:fillRect/>
          </a:stretch>
        </p:blipFill>
        <p:spPr bwMode="auto">
          <a:xfrm>
            <a:off x="7157710" y="0"/>
            <a:ext cx="1986290" cy="1357298"/>
          </a:xfrm>
          <a:prstGeom prst="rect">
            <a:avLst/>
          </a:prstGeom>
          <a:noFill/>
          <a:ln w="9525">
            <a:noFill/>
            <a:miter lim="800000"/>
            <a:headEnd/>
            <a:tailEnd/>
          </a:ln>
        </p:spPr>
      </p:pic>
      <p:pic>
        <p:nvPicPr>
          <p:cNvPr id="12289" name="Picture 1"/>
          <p:cNvPicPr>
            <a:picLocks noChangeAspect="1" noChangeArrowheads="1"/>
          </p:cNvPicPr>
          <p:nvPr/>
        </p:nvPicPr>
        <p:blipFill>
          <a:blip r:embed="rId3" cstate="print"/>
          <a:srcRect/>
          <a:stretch>
            <a:fillRect/>
          </a:stretch>
        </p:blipFill>
        <p:spPr bwMode="auto">
          <a:xfrm>
            <a:off x="714348" y="1426205"/>
            <a:ext cx="7591424" cy="54317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6115064" cy="1143000"/>
          </a:xfrm>
        </p:spPr>
        <p:txBody>
          <a:bodyPr>
            <a:normAutofit/>
          </a:bodyPr>
          <a:lstStyle/>
          <a:p>
            <a:r>
              <a:rPr lang="en-AU" b="1" dirty="0" smtClean="0">
                <a:solidFill>
                  <a:srgbClr val="FF0000"/>
                </a:solidFill>
              </a:rPr>
              <a:t>Wet Tropics: Case study</a:t>
            </a:r>
            <a:endParaRPr lang="en-AU" b="1" dirty="0">
              <a:solidFill>
                <a:srgbClr val="FF0000"/>
              </a:solidFill>
            </a:endParaRPr>
          </a:p>
        </p:txBody>
      </p:sp>
      <p:sp>
        <p:nvSpPr>
          <p:cNvPr id="3" name="Content Placeholder 2"/>
          <p:cNvSpPr>
            <a:spLocks noGrp="1"/>
          </p:cNvSpPr>
          <p:nvPr>
            <p:ph idx="1"/>
          </p:nvPr>
        </p:nvSpPr>
        <p:spPr>
          <a:xfrm>
            <a:off x="428596" y="1285860"/>
            <a:ext cx="5786478" cy="5357850"/>
          </a:xfrm>
        </p:spPr>
        <p:txBody>
          <a:bodyPr>
            <a:noAutofit/>
          </a:bodyPr>
          <a:lstStyle/>
          <a:p>
            <a:r>
              <a:rPr lang="en-GB" sz="2400" b="1" dirty="0" smtClean="0"/>
              <a:t>The Wet Tropics World Heritage area (WTWHA)  is recognised as a series of living cultural landscapes being the homelands of rainforest Aboriginal people (WTMA, 1998).</a:t>
            </a:r>
          </a:p>
          <a:p>
            <a:pPr>
              <a:buNone/>
            </a:pPr>
            <a:r>
              <a:rPr lang="en-GB" sz="2400" b="1" dirty="0" smtClean="0"/>
              <a:t> </a:t>
            </a:r>
          </a:p>
          <a:p>
            <a:r>
              <a:rPr lang="en-GB" sz="2400" b="1" dirty="0" smtClean="0"/>
              <a:t>People’ lives, customs and beliefs are intricately entwined with the plants, animals, waterways and seasons of the tropical rainforests which have provided food, shelter, medicine and other numerous services since Aboriginal settlement over 40 000 years ago (Lee long, 1992).</a:t>
            </a:r>
          </a:p>
        </p:txBody>
      </p:sp>
      <p:pic>
        <p:nvPicPr>
          <p:cNvPr id="1026" name="Image 1" descr="image_qld_wtwha.jpg"/>
          <p:cNvPicPr>
            <a:picLocks noChangeAspect="1" noChangeArrowheads="1"/>
          </p:cNvPicPr>
          <p:nvPr/>
        </p:nvPicPr>
        <p:blipFill>
          <a:blip r:embed="rId2" cstate="print"/>
          <a:srcRect/>
          <a:stretch>
            <a:fillRect/>
          </a:stretch>
        </p:blipFill>
        <p:spPr bwMode="auto">
          <a:xfrm>
            <a:off x="6094081" y="2071678"/>
            <a:ext cx="2775146" cy="3500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solidFill>
                  <a:srgbClr val="FF0000"/>
                </a:solidFill>
              </a:rPr>
              <a:t>Wet Tropics: Case study</a:t>
            </a:r>
            <a:endParaRPr lang="en-AU" b="1" dirty="0">
              <a:solidFill>
                <a:srgbClr val="FF0000"/>
              </a:solidFill>
            </a:endParaRPr>
          </a:p>
        </p:txBody>
      </p:sp>
      <p:pic>
        <p:nvPicPr>
          <p:cNvPr id="4" name="Picture 3"/>
          <p:cNvPicPr/>
          <p:nvPr/>
        </p:nvPicPr>
        <p:blipFill>
          <a:blip r:embed="rId2" cstate="print"/>
          <a:srcRect/>
          <a:stretch>
            <a:fillRect/>
          </a:stretch>
        </p:blipFill>
        <p:spPr bwMode="auto">
          <a:xfrm>
            <a:off x="4643438" y="1500174"/>
            <a:ext cx="4357718" cy="4000504"/>
          </a:xfrm>
          <a:prstGeom prst="rect">
            <a:avLst/>
          </a:prstGeom>
          <a:noFill/>
          <a:ln w="9525">
            <a:noFill/>
            <a:miter lim="800000"/>
            <a:headEnd/>
            <a:tailEnd/>
          </a:ln>
        </p:spPr>
      </p:pic>
      <p:sp>
        <p:nvSpPr>
          <p:cNvPr id="5" name="Content Placeholder 2"/>
          <p:cNvSpPr>
            <a:spLocks noGrp="1"/>
          </p:cNvSpPr>
          <p:nvPr>
            <p:ph idx="1"/>
          </p:nvPr>
        </p:nvSpPr>
        <p:spPr>
          <a:xfrm>
            <a:off x="0" y="1285860"/>
            <a:ext cx="4643470" cy="5257824"/>
          </a:xfrm>
        </p:spPr>
        <p:txBody>
          <a:bodyPr>
            <a:noAutofit/>
          </a:bodyPr>
          <a:lstStyle/>
          <a:p>
            <a:r>
              <a:rPr lang="en-AU" sz="2400" b="1" dirty="0" smtClean="0"/>
              <a:t>Indeed the entire region is imbued with cultural meaning and Aboriginal history, and can be described as an </a:t>
            </a:r>
            <a:r>
              <a:rPr lang="en-AU" sz="2400" b="1" u="sng" dirty="0" smtClean="0">
                <a:solidFill>
                  <a:srgbClr val="FF0000"/>
                </a:solidFill>
              </a:rPr>
              <a:t>Aboriginal cultural landscape</a:t>
            </a:r>
            <a:r>
              <a:rPr lang="en-AU" sz="2400" b="1" dirty="0" smtClean="0"/>
              <a:t> (Review Steering Committee 1998)</a:t>
            </a:r>
            <a:r>
              <a:rPr lang="en-GB" sz="2400" b="1" dirty="0" smtClean="0"/>
              <a:t> </a:t>
            </a:r>
          </a:p>
          <a:p>
            <a:pPr>
              <a:buNone/>
            </a:pPr>
            <a:endParaRPr lang="en-AU" sz="2400" b="1" dirty="0" smtClean="0"/>
          </a:p>
          <a:p>
            <a:r>
              <a:rPr lang="en-GB" sz="2400" b="1" dirty="0" smtClean="0"/>
              <a:t>Currently, there are a total of 18 Aboriginal tribal groups representing around 50 clans in the WTWHA, with approximately 20 000 Aboriginal people living in the region (WTMA, 2006).</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229600" cy="857248"/>
          </a:xfrm>
        </p:spPr>
        <p:txBody>
          <a:bodyPr/>
          <a:lstStyle/>
          <a:p>
            <a:r>
              <a:rPr lang="en-AU" b="1" dirty="0" smtClean="0">
                <a:solidFill>
                  <a:srgbClr val="FF0000"/>
                </a:solidFill>
              </a:rPr>
              <a:t>Approach</a:t>
            </a:r>
            <a:endParaRPr lang="en-AU" b="1" dirty="0">
              <a:solidFill>
                <a:srgbClr val="FF0000"/>
              </a:solidFill>
            </a:endParaRPr>
          </a:p>
        </p:txBody>
      </p:sp>
      <p:sp>
        <p:nvSpPr>
          <p:cNvPr id="3" name="Content Placeholder 2"/>
          <p:cNvSpPr>
            <a:spLocks noGrp="1"/>
          </p:cNvSpPr>
          <p:nvPr>
            <p:ph idx="1"/>
          </p:nvPr>
        </p:nvSpPr>
        <p:spPr>
          <a:xfrm>
            <a:off x="357158" y="1589093"/>
            <a:ext cx="8229600" cy="4125923"/>
          </a:xfrm>
        </p:spPr>
        <p:txBody>
          <a:bodyPr>
            <a:normAutofit/>
          </a:bodyPr>
          <a:lstStyle/>
          <a:p>
            <a:r>
              <a:rPr lang="en-AU" sz="2800" b="1" dirty="0" smtClean="0"/>
              <a:t>Applied the MA framework to identify the links between ecosystem services and the </a:t>
            </a:r>
            <a:r>
              <a:rPr lang="en-AU" sz="2800" b="1" dirty="0" smtClean="0"/>
              <a:t>constituents </a:t>
            </a:r>
            <a:r>
              <a:rPr lang="en-AU" sz="2800" b="1" dirty="0" smtClean="0"/>
              <a:t>of human well-being</a:t>
            </a:r>
          </a:p>
          <a:p>
            <a:r>
              <a:rPr lang="en-AU" sz="2800" b="1" dirty="0" smtClean="0"/>
              <a:t>Qualitative approach: Focus group meetings with the community</a:t>
            </a:r>
            <a:endParaRPr lang="en-AU" sz="2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Main aspects of the study</a:t>
            </a:r>
            <a:endParaRPr lang="en-AU" b="1" dirty="0"/>
          </a:p>
        </p:txBody>
      </p:sp>
      <p:sp>
        <p:nvSpPr>
          <p:cNvPr id="3" name="Content Placeholder 2"/>
          <p:cNvSpPr>
            <a:spLocks noGrp="1"/>
          </p:cNvSpPr>
          <p:nvPr>
            <p:ph idx="1"/>
          </p:nvPr>
        </p:nvSpPr>
        <p:spPr>
          <a:xfrm>
            <a:off x="457200" y="1357298"/>
            <a:ext cx="8229600" cy="4768865"/>
          </a:xfrm>
        </p:spPr>
        <p:txBody>
          <a:bodyPr>
            <a:normAutofit fontScale="92500"/>
          </a:bodyPr>
          <a:lstStyle/>
          <a:p>
            <a:pPr>
              <a:buNone/>
            </a:pPr>
            <a:r>
              <a:rPr lang="en-AU" b="1" dirty="0" smtClean="0">
                <a:solidFill>
                  <a:srgbClr val="FF0000"/>
                </a:solidFill>
              </a:rPr>
              <a:t>What well-being means to people?</a:t>
            </a:r>
          </a:p>
          <a:p>
            <a:pPr lvl="0"/>
            <a:r>
              <a:rPr lang="en-AU" i="1" dirty="0" smtClean="0"/>
              <a:t>“To feel good...both in my body and in my mind”</a:t>
            </a:r>
            <a:endParaRPr lang="en-AU" dirty="0" smtClean="0"/>
          </a:p>
          <a:p>
            <a:pPr lvl="0"/>
            <a:r>
              <a:rPr lang="en-AU" i="1" dirty="0" smtClean="0"/>
              <a:t>“Spend time with my grand-children”</a:t>
            </a:r>
            <a:endParaRPr lang="en-AU" dirty="0" smtClean="0"/>
          </a:p>
          <a:p>
            <a:pPr lvl="0"/>
            <a:r>
              <a:rPr lang="en-AU" i="1" dirty="0" smtClean="0"/>
              <a:t>“To be happy with myself”</a:t>
            </a:r>
            <a:endParaRPr lang="en-AU" dirty="0" smtClean="0"/>
          </a:p>
          <a:p>
            <a:pPr lvl="0"/>
            <a:r>
              <a:rPr lang="en-AU" i="1" dirty="0" smtClean="0"/>
              <a:t>“To have time to do what I want”</a:t>
            </a:r>
            <a:endParaRPr lang="en-AU" dirty="0" smtClean="0"/>
          </a:p>
          <a:p>
            <a:pPr lvl="0"/>
            <a:r>
              <a:rPr lang="en-AU" i="1" dirty="0" smtClean="0"/>
              <a:t>“Spend time with my family...or the other ladies”</a:t>
            </a:r>
            <a:endParaRPr lang="en-AU" dirty="0" smtClean="0"/>
          </a:p>
          <a:p>
            <a:pPr lvl="0"/>
            <a:r>
              <a:rPr lang="en-AU" i="1" dirty="0" smtClean="0"/>
              <a:t>“It is to be on country”</a:t>
            </a:r>
            <a:r>
              <a:rPr lang="en-AU" dirty="0" smtClean="0"/>
              <a:t> </a:t>
            </a:r>
          </a:p>
          <a:p>
            <a:pPr lvl="0"/>
            <a:r>
              <a:rPr lang="en-AU" dirty="0" smtClean="0"/>
              <a:t>“</a:t>
            </a:r>
            <a:r>
              <a:rPr lang="en-AU" i="1" dirty="0" smtClean="0"/>
              <a:t>It is to be free to go on country when I want</a:t>
            </a:r>
            <a:r>
              <a:rPr lang="en-AU" dirty="0" smtClean="0"/>
              <a:t>”. </a:t>
            </a:r>
          </a:p>
          <a:p>
            <a:endParaRPr lang="en-A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solidFill>
                  <a:srgbClr val="FF0000"/>
                </a:solidFill>
              </a:rPr>
              <a:t>Main benefits that people associated with the country</a:t>
            </a:r>
            <a:endParaRPr lang="en-AU"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lvl="0"/>
            <a:r>
              <a:rPr lang="en-GB" i="1" dirty="0" smtClean="0"/>
              <a:t>“Food, because it is fresh, natural and healthy”</a:t>
            </a:r>
            <a:endParaRPr lang="en-AU" dirty="0" smtClean="0"/>
          </a:p>
          <a:p>
            <a:pPr lvl="0"/>
            <a:r>
              <a:rPr lang="en-GB" i="1" dirty="0" smtClean="0"/>
              <a:t>“Medicines, because they are natural, and still used by the people”</a:t>
            </a:r>
            <a:endParaRPr lang="en-AU" dirty="0" smtClean="0"/>
          </a:p>
          <a:p>
            <a:pPr lvl="0"/>
            <a:r>
              <a:rPr lang="en-GB" i="1" dirty="0" smtClean="0"/>
              <a:t>“Spiritual connection through initiation and dreaming stories”</a:t>
            </a:r>
            <a:endParaRPr lang="en-AU" dirty="0" smtClean="0"/>
          </a:p>
          <a:p>
            <a:pPr lvl="0"/>
            <a:r>
              <a:rPr lang="en-GB" i="1" dirty="0" smtClean="0"/>
              <a:t>“Healing place, good for health”</a:t>
            </a:r>
            <a:endParaRPr lang="en-AU" dirty="0" smtClean="0"/>
          </a:p>
          <a:p>
            <a:pPr lvl="0"/>
            <a:r>
              <a:rPr lang="en-GB" i="1" dirty="0" smtClean="0"/>
              <a:t>“Provides a sense of identity. For example, country provides material for shield making that is always different from one clan to another, and this is our identity”</a:t>
            </a:r>
            <a:endParaRPr lang="en-AU" dirty="0" smtClean="0"/>
          </a:p>
          <a:p>
            <a:pPr lvl="0"/>
            <a:r>
              <a:rPr lang="en-GB" i="1" dirty="0" smtClean="0"/>
              <a:t>“Provides places to practice our traditional and cultural ways”</a:t>
            </a:r>
            <a:endParaRPr lang="en-AU" dirty="0" smtClean="0"/>
          </a:p>
          <a:p>
            <a:endParaRPr lang="en-A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764C73C-ABF4-474C-B3D7-CA94048A24BF}" type="slidenum">
              <a:rPr lang="en-US" altLang="en-US"/>
              <a:pPr/>
              <a:t>15</a:t>
            </a:fld>
            <a:endParaRPr lang="en-US" altLang="en-US"/>
          </a:p>
        </p:txBody>
      </p:sp>
      <p:pic>
        <p:nvPicPr>
          <p:cNvPr id="345092" name="Picture 4" descr="burdekin plums2"/>
          <p:cNvPicPr>
            <a:picLocks noGrp="1" noChangeAspect="1" noChangeArrowheads="1"/>
          </p:cNvPicPr>
          <p:nvPr>
            <p:ph type="body" idx="1"/>
          </p:nvPr>
        </p:nvPicPr>
        <p:blipFill>
          <a:blip r:embed="rId2" cstate="print"/>
          <a:srcRect l="33032" t="7071" r="18233" b="13933"/>
          <a:stretch>
            <a:fillRect/>
          </a:stretch>
        </p:blipFill>
        <p:spPr>
          <a:xfrm>
            <a:off x="5292725" y="2636838"/>
            <a:ext cx="3024188" cy="3321050"/>
          </a:xfrm>
          <a:noFill/>
          <a:ln/>
        </p:spPr>
      </p:pic>
      <p:pic>
        <p:nvPicPr>
          <p:cNvPr id="345093" name="Picture 5"/>
          <p:cNvPicPr>
            <a:picLocks noChangeAspect="1" noChangeArrowheads="1"/>
          </p:cNvPicPr>
          <p:nvPr/>
        </p:nvPicPr>
        <p:blipFill>
          <a:blip r:embed="rId3" cstate="print"/>
          <a:srcRect/>
          <a:stretch>
            <a:fillRect/>
          </a:stretch>
        </p:blipFill>
        <p:spPr bwMode="auto">
          <a:xfrm>
            <a:off x="1187450" y="3933825"/>
            <a:ext cx="3744913" cy="2187575"/>
          </a:xfrm>
          <a:prstGeom prst="rect">
            <a:avLst/>
          </a:prstGeom>
          <a:noFill/>
        </p:spPr>
      </p:pic>
      <p:pic>
        <p:nvPicPr>
          <p:cNvPr id="345094" name="Picture 6" descr="9005052">
            <a:hlinkClick r:id="rId4"/>
          </p:cNvPr>
          <p:cNvPicPr>
            <a:picLocks noChangeAspect="1" noChangeArrowheads="1"/>
          </p:cNvPicPr>
          <p:nvPr/>
        </p:nvPicPr>
        <p:blipFill>
          <a:blip r:embed="rId5" cstate="print"/>
          <a:srcRect/>
          <a:stretch>
            <a:fillRect/>
          </a:stretch>
        </p:blipFill>
        <p:spPr bwMode="auto">
          <a:xfrm>
            <a:off x="2987675" y="1557338"/>
            <a:ext cx="1828800" cy="1543050"/>
          </a:xfrm>
          <a:prstGeom prst="rect">
            <a:avLst/>
          </a:prstGeom>
          <a:noFill/>
        </p:spPr>
      </p:pic>
      <p:pic>
        <p:nvPicPr>
          <p:cNvPr id="345095" name="Picture 7"/>
          <p:cNvPicPr>
            <a:picLocks noGrp="1" noChangeAspect="1" noChangeArrowheads="1"/>
          </p:cNvPicPr>
          <p:nvPr>
            <p:ph type="title"/>
          </p:nvPr>
        </p:nvPicPr>
        <p:blipFill>
          <a:blip r:embed="rId6" cstate="print"/>
          <a:srcRect/>
          <a:stretch>
            <a:fillRect/>
          </a:stretch>
        </p:blipFill>
        <p:spPr>
          <a:xfrm>
            <a:off x="1116013" y="1052513"/>
            <a:ext cx="1762125" cy="2808287"/>
          </a:xfrm>
          <a:noFill/>
          <a:ln/>
        </p:spPr>
      </p:pic>
      <p:pic>
        <p:nvPicPr>
          <p:cNvPr id="345096" name="Picture 8"/>
          <p:cNvPicPr>
            <a:picLocks noChangeAspect="1" noChangeArrowheads="1"/>
          </p:cNvPicPr>
          <p:nvPr/>
        </p:nvPicPr>
        <p:blipFill>
          <a:blip r:embed="rId7" cstate="print"/>
          <a:srcRect/>
          <a:stretch>
            <a:fillRect/>
          </a:stretch>
        </p:blipFill>
        <p:spPr bwMode="auto">
          <a:xfrm>
            <a:off x="5076825" y="333375"/>
            <a:ext cx="2808288" cy="19875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endParaRPr lang="en-US"/>
          </a:p>
        </p:txBody>
      </p:sp>
      <p:sp>
        <p:nvSpPr>
          <p:cNvPr id="319491" name="Rectangle 3"/>
          <p:cNvSpPr>
            <a:spLocks noGrp="1" noChangeArrowheads="1"/>
          </p:cNvSpPr>
          <p:nvPr>
            <p:ph type="body" idx="1"/>
          </p:nvPr>
        </p:nvSpPr>
        <p:spPr/>
        <p:txBody>
          <a:bodyPr/>
          <a:lstStyle/>
          <a:p>
            <a:endParaRPr lang="en-US"/>
          </a:p>
        </p:txBody>
      </p:sp>
      <p:pic>
        <p:nvPicPr>
          <p:cNvPr id="319492" name="Picture 4"/>
          <p:cNvPicPr>
            <a:picLocks noChangeAspect="1" noChangeArrowheads="1"/>
          </p:cNvPicPr>
          <p:nvPr/>
        </p:nvPicPr>
        <p:blipFill>
          <a:blip r:embed="rId2" cstate="print"/>
          <a:srcRect/>
          <a:stretch>
            <a:fillRect/>
          </a:stretch>
        </p:blipFill>
        <p:spPr bwMode="auto">
          <a:xfrm>
            <a:off x="0" y="0"/>
            <a:ext cx="4751388" cy="3336925"/>
          </a:xfrm>
          <a:prstGeom prst="rect">
            <a:avLst/>
          </a:prstGeom>
          <a:noFill/>
          <a:ln w="31750">
            <a:solidFill>
              <a:schemeClr val="bg1"/>
            </a:solidFill>
            <a:miter lim="800000"/>
            <a:headEnd/>
            <a:tailEnd/>
          </a:ln>
        </p:spPr>
      </p:pic>
      <p:pic>
        <p:nvPicPr>
          <p:cNvPr id="319494" name="Picture 6" descr="Xanthorea2"/>
          <p:cNvPicPr>
            <a:picLocks noChangeAspect="1" noChangeArrowheads="1"/>
          </p:cNvPicPr>
          <p:nvPr/>
        </p:nvPicPr>
        <p:blipFill>
          <a:blip r:embed="rId3" cstate="print"/>
          <a:srcRect/>
          <a:stretch>
            <a:fillRect/>
          </a:stretch>
        </p:blipFill>
        <p:spPr bwMode="auto">
          <a:xfrm>
            <a:off x="4743450" y="0"/>
            <a:ext cx="4400550" cy="6858000"/>
          </a:xfrm>
          <a:prstGeom prst="rect">
            <a:avLst/>
          </a:prstGeom>
          <a:noFill/>
          <a:ln w="31750">
            <a:solidFill>
              <a:schemeClr val="bg1"/>
            </a:solidFill>
            <a:miter lim="800000"/>
            <a:headEnd/>
            <a:tailEnd/>
          </a:ln>
        </p:spPr>
      </p:pic>
      <p:pic>
        <p:nvPicPr>
          <p:cNvPr id="319496" name="Picture 8" descr="Golden Wattle photo"/>
          <p:cNvPicPr>
            <a:picLocks noChangeAspect="1" noChangeArrowheads="1"/>
          </p:cNvPicPr>
          <p:nvPr/>
        </p:nvPicPr>
        <p:blipFill>
          <a:blip r:embed="rId4" cstate="print"/>
          <a:srcRect/>
          <a:stretch>
            <a:fillRect/>
          </a:stretch>
        </p:blipFill>
        <p:spPr bwMode="auto">
          <a:xfrm>
            <a:off x="0" y="3295650"/>
            <a:ext cx="2390775" cy="3562350"/>
          </a:xfrm>
          <a:prstGeom prst="rect">
            <a:avLst/>
          </a:prstGeom>
          <a:noFill/>
        </p:spPr>
      </p:pic>
      <p:pic>
        <p:nvPicPr>
          <p:cNvPr id="319493" name="Picture 5" descr="syzgium australe2"/>
          <p:cNvPicPr>
            <a:picLocks noChangeAspect="1" noChangeArrowheads="1"/>
          </p:cNvPicPr>
          <p:nvPr/>
        </p:nvPicPr>
        <p:blipFill>
          <a:blip r:embed="rId5" cstate="print"/>
          <a:srcRect l="16541" r="17273"/>
          <a:stretch>
            <a:fillRect/>
          </a:stretch>
        </p:blipFill>
        <p:spPr bwMode="auto">
          <a:xfrm>
            <a:off x="2268538" y="3284538"/>
            <a:ext cx="3089275" cy="3573462"/>
          </a:xfrm>
          <a:prstGeom prst="rect">
            <a:avLst/>
          </a:prstGeom>
          <a:noFill/>
          <a:ln w="31750">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solidFill>
                  <a:srgbClr val="FF0000"/>
                </a:solidFill>
              </a:rPr>
              <a:t>Marking cultural and other places on the map</a:t>
            </a:r>
            <a:endParaRPr lang="en-AU" b="1" dirty="0">
              <a:solidFill>
                <a:srgbClr val="FF0000"/>
              </a:solidFill>
            </a:endParaRPr>
          </a:p>
        </p:txBody>
      </p:sp>
      <p:sp>
        <p:nvSpPr>
          <p:cNvPr id="3" name="Content Placeholder 2"/>
          <p:cNvSpPr>
            <a:spLocks noGrp="1"/>
          </p:cNvSpPr>
          <p:nvPr>
            <p:ph idx="1"/>
          </p:nvPr>
        </p:nvSpPr>
        <p:spPr>
          <a:xfrm>
            <a:off x="285720" y="1142984"/>
            <a:ext cx="3471858" cy="5286412"/>
          </a:xfrm>
        </p:spPr>
        <p:txBody>
          <a:bodyPr>
            <a:noAutofit/>
          </a:bodyPr>
          <a:lstStyle/>
          <a:p>
            <a:pPr lvl="0"/>
            <a:r>
              <a:rPr lang="en-GB" sz="2800" b="1" dirty="0" smtClean="0">
                <a:solidFill>
                  <a:srgbClr val="000000"/>
                </a:solidFill>
                <a:ea typeface="Times New Roman" pitchFamily="18" charset="0"/>
              </a:rPr>
              <a:t>Significant wild resource use places by </a:t>
            </a:r>
            <a:r>
              <a:rPr lang="en-GB" sz="2800" b="1" dirty="0" err="1" smtClean="0">
                <a:solidFill>
                  <a:srgbClr val="000000"/>
                </a:solidFill>
                <a:ea typeface="Times New Roman" pitchFamily="18" charset="0"/>
              </a:rPr>
              <a:t>Mullunburra-Yidinji</a:t>
            </a:r>
            <a:r>
              <a:rPr lang="en-GB" sz="2800" b="1" dirty="0" smtClean="0">
                <a:solidFill>
                  <a:srgbClr val="000000"/>
                </a:solidFill>
                <a:ea typeface="Times New Roman" pitchFamily="18" charset="0"/>
              </a:rPr>
              <a:t> men (Map of the clan area)</a:t>
            </a:r>
          </a:p>
          <a:p>
            <a:pPr lvl="0">
              <a:buNone/>
            </a:pPr>
            <a:endParaRPr lang="en-GB" sz="2800" b="1" dirty="0" smtClean="0">
              <a:solidFill>
                <a:srgbClr val="000000"/>
              </a:solidFill>
              <a:ea typeface="Times New Roman" pitchFamily="18" charset="0"/>
            </a:endParaRPr>
          </a:p>
          <a:p>
            <a:pPr lvl="0"/>
            <a:r>
              <a:rPr lang="en-GB" sz="2800" b="1" dirty="0" smtClean="0">
                <a:solidFill>
                  <a:srgbClr val="000000"/>
                </a:solidFill>
              </a:rPr>
              <a:t>Total 70 places, under 4 categories: Recreational/Cultural, Story, Burial and Food areas</a:t>
            </a:r>
            <a:endParaRPr lang="en-GB" sz="2800" dirty="0" smtClean="0"/>
          </a:p>
          <a:p>
            <a:endParaRPr lang="en-AU" sz="2800" dirty="0"/>
          </a:p>
        </p:txBody>
      </p:sp>
      <p:pic>
        <p:nvPicPr>
          <p:cNvPr id="4097" name="Image 4" descr="figure 1.jpg"/>
          <p:cNvPicPr>
            <a:picLocks noChangeAspect="1" noChangeArrowheads="1"/>
          </p:cNvPicPr>
          <p:nvPr/>
        </p:nvPicPr>
        <p:blipFill>
          <a:blip r:embed="rId2" cstate="print"/>
          <a:srcRect/>
          <a:stretch>
            <a:fillRect/>
          </a:stretch>
        </p:blipFill>
        <p:spPr bwMode="auto">
          <a:xfrm>
            <a:off x="4286248" y="1428736"/>
            <a:ext cx="4543425" cy="5133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52"/>
            <a:ext cx="8229600" cy="1000124"/>
          </a:xfrm>
        </p:spPr>
        <p:txBody>
          <a:bodyPr/>
          <a:lstStyle/>
          <a:p>
            <a:r>
              <a:rPr lang="en-AU" b="1" dirty="0" smtClean="0">
                <a:solidFill>
                  <a:srgbClr val="FF0000"/>
                </a:solidFill>
              </a:rPr>
              <a:t>Ranking of significant areas</a:t>
            </a:r>
            <a:endParaRPr lang="en-AU" b="1" dirty="0">
              <a:solidFill>
                <a:srgbClr val="FF0000"/>
              </a:solidFill>
            </a:endParaRPr>
          </a:p>
        </p:txBody>
      </p:sp>
      <p:graphicFrame>
        <p:nvGraphicFramePr>
          <p:cNvPr id="4" name="Content Placeholder 3"/>
          <p:cNvGraphicFramePr>
            <a:graphicFrameLocks noGrp="1"/>
          </p:cNvGraphicFramePr>
          <p:nvPr>
            <p:ph idx="1"/>
          </p:nvPr>
        </p:nvGraphicFramePr>
        <p:xfrm>
          <a:off x="142844" y="1000108"/>
          <a:ext cx="8858312" cy="5760720"/>
        </p:xfrm>
        <a:graphic>
          <a:graphicData uri="http://schemas.openxmlformats.org/drawingml/2006/table">
            <a:tbl>
              <a:tblPr/>
              <a:tblGrid>
                <a:gridCol w="1786550"/>
                <a:gridCol w="101287"/>
                <a:gridCol w="2876297"/>
                <a:gridCol w="4094178"/>
              </a:tblGrid>
              <a:tr h="476251">
                <a:tc>
                  <a:txBody>
                    <a:bodyPr/>
                    <a:lstStyle/>
                    <a:p>
                      <a:pPr marL="457200" algn="l">
                        <a:lnSpc>
                          <a:spcPct val="150000"/>
                        </a:lnSpc>
                        <a:spcAft>
                          <a:spcPts val="0"/>
                        </a:spcAft>
                      </a:pPr>
                      <a:r>
                        <a:rPr lang="en-GB" sz="2100" b="1" dirty="0">
                          <a:solidFill>
                            <a:schemeClr val="tx1"/>
                          </a:solidFill>
                          <a:latin typeface="Arial Rounded MT Bold" pitchFamily="34" charset="0"/>
                          <a:ea typeface="Times New Roman"/>
                        </a:rPr>
                        <a:t>Low</a:t>
                      </a:r>
                      <a:endParaRPr lang="en-AU" sz="2100" b="1" dirty="0">
                        <a:solidFill>
                          <a:schemeClr val="tx1"/>
                        </a:solidFill>
                        <a:latin typeface="Arial Rounded MT Bold" pitchFamily="34" charset="0"/>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457200" algn="l">
                        <a:lnSpc>
                          <a:spcPct val="150000"/>
                        </a:lnSpc>
                        <a:spcAft>
                          <a:spcPts val="0"/>
                        </a:spcAft>
                      </a:pPr>
                      <a:r>
                        <a:rPr lang="en-GB" sz="2100" b="1" dirty="0" smtClean="0">
                          <a:solidFill>
                            <a:srgbClr val="0070C0"/>
                          </a:solidFill>
                          <a:latin typeface="Arial Rounded MT Bold" pitchFamily="34" charset="0"/>
                          <a:ea typeface="Times New Roman"/>
                        </a:rPr>
                        <a:t>Medium</a:t>
                      </a:r>
                      <a:endParaRPr lang="en-AU" sz="2100" b="1" dirty="0">
                        <a:solidFill>
                          <a:srgbClr val="0070C0"/>
                        </a:solidFill>
                        <a:latin typeface="Arial Rounded MT Bold" pitchFamily="34" charset="0"/>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marL="457200" algn="l">
                        <a:lnSpc>
                          <a:spcPct val="150000"/>
                        </a:lnSpc>
                        <a:spcAft>
                          <a:spcPts val="0"/>
                        </a:spcAft>
                      </a:pPr>
                      <a:r>
                        <a:rPr lang="en-GB" sz="2100" b="1" dirty="0" smtClean="0">
                          <a:solidFill>
                            <a:srgbClr val="C00000"/>
                          </a:solidFill>
                          <a:latin typeface="Arial Rounded MT Bold" pitchFamily="34" charset="0"/>
                          <a:ea typeface="Times New Roman"/>
                        </a:rPr>
                        <a:t>High</a:t>
                      </a:r>
                      <a:endParaRPr lang="en-AU" sz="2100" b="1" dirty="0">
                        <a:solidFill>
                          <a:srgbClr val="C00000"/>
                        </a:solidFill>
                        <a:latin typeface="Arial Rounded MT Bold" pitchFamily="34" charset="0"/>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251">
                <a:tc gridSpan="4">
                  <a:txBody>
                    <a:bodyPr/>
                    <a:lstStyle/>
                    <a:p>
                      <a:pPr marL="457200" algn="just">
                        <a:lnSpc>
                          <a:spcPct val="150000"/>
                        </a:lnSpc>
                        <a:spcAft>
                          <a:spcPts val="0"/>
                        </a:spcAft>
                      </a:pPr>
                      <a:r>
                        <a:rPr lang="en-GB" sz="2100" b="1" dirty="0">
                          <a:solidFill>
                            <a:srgbClr val="FF0000"/>
                          </a:solidFill>
                          <a:latin typeface="+mn-lt"/>
                          <a:ea typeface="Times New Roman"/>
                        </a:rPr>
                        <a:t>MEN:</a:t>
                      </a:r>
                      <a:endParaRPr lang="en-AU" sz="2100" b="1" dirty="0">
                        <a:solidFill>
                          <a:srgbClr val="FF0000"/>
                        </a:solidFill>
                        <a:latin typeface="+mn-lt"/>
                        <a:ea typeface="Times New Roman"/>
                      </a:endParaRPr>
                    </a:p>
                  </a:txBody>
                  <a:tcPr marL="0" marR="3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r>
              <a:tr h="2381257">
                <a:tc gridSpan="2">
                  <a:txBody>
                    <a:bodyPr/>
                    <a:lstStyle/>
                    <a:p>
                      <a:pPr marL="457200" algn="l">
                        <a:lnSpc>
                          <a:spcPct val="150000"/>
                        </a:lnSpc>
                        <a:spcAft>
                          <a:spcPts val="0"/>
                        </a:spcAft>
                      </a:pPr>
                      <a:r>
                        <a:rPr lang="en-GB" sz="2100" b="1" dirty="0">
                          <a:latin typeface="+mn-lt"/>
                          <a:ea typeface="Times New Roman"/>
                        </a:rPr>
                        <a:t>Public recreational </a:t>
                      </a:r>
                      <a:r>
                        <a:rPr lang="en-GB" sz="2100" b="1" dirty="0" smtClean="0">
                          <a:latin typeface="+mn-lt"/>
                          <a:ea typeface="Times New Roman"/>
                        </a:rPr>
                        <a:t>areas,  Public tracks</a:t>
                      </a:r>
                      <a:endParaRPr lang="en-AU" sz="2100" b="1" dirty="0">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457200" algn="just">
                        <a:lnSpc>
                          <a:spcPct val="150000"/>
                        </a:lnSpc>
                        <a:spcAft>
                          <a:spcPts val="0"/>
                        </a:spcAft>
                      </a:pPr>
                      <a:endParaRPr lang="en-AU" sz="21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100" b="1" dirty="0">
                          <a:solidFill>
                            <a:srgbClr val="0070C0"/>
                          </a:solidFill>
                          <a:latin typeface="+mn-lt"/>
                          <a:ea typeface="Times New Roman"/>
                        </a:rPr>
                        <a:t>Walking </a:t>
                      </a:r>
                      <a:r>
                        <a:rPr lang="en-GB" sz="2100" b="1" dirty="0" smtClean="0">
                          <a:solidFill>
                            <a:srgbClr val="0070C0"/>
                          </a:solidFill>
                          <a:latin typeface="+mn-lt"/>
                          <a:ea typeface="Times New Roman"/>
                        </a:rPr>
                        <a:t>tracks, Camping grounds, Teaching areas and Fish traps</a:t>
                      </a:r>
                      <a:endParaRPr lang="en-AU" sz="21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100" b="1" dirty="0">
                          <a:solidFill>
                            <a:srgbClr val="C00000"/>
                          </a:solidFill>
                          <a:latin typeface="+mn-lt"/>
                          <a:ea typeface="Times New Roman"/>
                        </a:rPr>
                        <a:t>Fire </a:t>
                      </a:r>
                      <a:r>
                        <a:rPr lang="en-GB" sz="2100" b="1" dirty="0" smtClean="0">
                          <a:solidFill>
                            <a:srgbClr val="C00000"/>
                          </a:solidFill>
                          <a:latin typeface="+mn-lt"/>
                          <a:ea typeface="Times New Roman"/>
                        </a:rPr>
                        <a:t>places, Story places,</a:t>
                      </a:r>
                      <a:r>
                        <a:rPr lang="en-GB" sz="2100" b="1" baseline="0" dirty="0" smtClean="0">
                          <a:solidFill>
                            <a:srgbClr val="C00000"/>
                          </a:solidFill>
                          <a:latin typeface="+mn-lt"/>
                          <a:ea typeface="Times New Roman"/>
                        </a:rPr>
                        <a:t> Burial  sites, Ceremonial places, Food areas, Initiation areas, Hunting areas, and Areas for tool materials</a:t>
                      </a:r>
                      <a:endParaRPr lang="en-AU" sz="21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6251">
                <a:tc gridSpan="4">
                  <a:txBody>
                    <a:bodyPr/>
                    <a:lstStyle/>
                    <a:p>
                      <a:pPr marL="457200" algn="l">
                        <a:lnSpc>
                          <a:spcPct val="150000"/>
                        </a:lnSpc>
                        <a:spcAft>
                          <a:spcPts val="0"/>
                        </a:spcAft>
                      </a:pPr>
                      <a:r>
                        <a:rPr lang="en-GB" sz="2100" b="1" dirty="0">
                          <a:solidFill>
                            <a:srgbClr val="C00000"/>
                          </a:solidFill>
                          <a:latin typeface="+mn-lt"/>
                          <a:ea typeface="Times New Roman"/>
                        </a:rPr>
                        <a:t>WOMEN:</a:t>
                      </a:r>
                      <a:endParaRPr lang="en-AU" sz="2100" b="1" dirty="0">
                        <a:solidFill>
                          <a:srgbClr val="C00000"/>
                        </a:solidFill>
                        <a:latin typeface="+mn-lt"/>
                        <a:ea typeface="Times New Roman"/>
                      </a:endParaRPr>
                    </a:p>
                  </a:txBody>
                  <a:tcPr marL="0" marR="360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r>
              <a:tr h="1905005">
                <a:tc>
                  <a:txBody>
                    <a:bodyPr/>
                    <a:lstStyle/>
                    <a:p>
                      <a:pPr marL="457200" algn="l">
                        <a:lnSpc>
                          <a:spcPct val="150000"/>
                        </a:lnSpc>
                        <a:spcAft>
                          <a:spcPts val="0"/>
                        </a:spcAft>
                      </a:pPr>
                      <a:r>
                        <a:rPr lang="en-GB" sz="2100" b="1" dirty="0">
                          <a:latin typeface="+mn-lt"/>
                          <a:ea typeface="Times New Roman"/>
                        </a:rPr>
                        <a:t>Recreation areas</a:t>
                      </a:r>
                      <a:endParaRPr lang="en-AU" sz="2100" b="1" dirty="0">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457200" algn="just">
                        <a:lnSpc>
                          <a:spcPct val="150000"/>
                        </a:lnSpc>
                        <a:spcAft>
                          <a:spcPts val="0"/>
                        </a:spcAft>
                      </a:pPr>
                      <a:r>
                        <a:rPr lang="en-GB" sz="2100" b="1" dirty="0">
                          <a:solidFill>
                            <a:srgbClr val="0070C0"/>
                          </a:solidFill>
                          <a:latin typeface="+mn-lt"/>
                          <a:ea typeface="Times New Roman"/>
                        </a:rPr>
                        <a:t>Walking </a:t>
                      </a:r>
                      <a:r>
                        <a:rPr lang="en-GB" sz="2100" b="1" dirty="0" smtClean="0">
                          <a:solidFill>
                            <a:srgbClr val="0070C0"/>
                          </a:solidFill>
                          <a:latin typeface="+mn-lt"/>
                          <a:ea typeface="Times New Roman"/>
                        </a:rPr>
                        <a:t>tracks, Fish traps, and Hunting areas </a:t>
                      </a:r>
                      <a:endParaRPr lang="en-AU" sz="21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marL="457200" algn="just">
                        <a:lnSpc>
                          <a:spcPct val="150000"/>
                        </a:lnSpc>
                        <a:spcAft>
                          <a:spcPts val="0"/>
                        </a:spcAft>
                      </a:pPr>
                      <a:r>
                        <a:rPr lang="en-GB" sz="2100" b="1" dirty="0">
                          <a:solidFill>
                            <a:srgbClr val="C00000"/>
                          </a:solidFill>
                          <a:latin typeface="+mn-lt"/>
                          <a:ea typeface="Times New Roman"/>
                        </a:rPr>
                        <a:t>Story </a:t>
                      </a:r>
                      <a:r>
                        <a:rPr lang="en-GB" sz="2100" b="1" dirty="0" smtClean="0">
                          <a:solidFill>
                            <a:srgbClr val="C00000"/>
                          </a:solidFill>
                          <a:latin typeface="+mn-lt"/>
                          <a:ea typeface="Times New Roman"/>
                        </a:rPr>
                        <a:t>places, Burial sites, Healing places, Camping grounds, Initiation areas, Medicine</a:t>
                      </a:r>
                      <a:r>
                        <a:rPr lang="en-GB" sz="2100" b="1" baseline="0" dirty="0" smtClean="0">
                          <a:solidFill>
                            <a:srgbClr val="C00000"/>
                          </a:solidFill>
                          <a:latin typeface="+mn-lt"/>
                          <a:ea typeface="Times New Roman"/>
                        </a:rPr>
                        <a:t> and food areas</a:t>
                      </a:r>
                      <a:endParaRPr lang="en-AU" sz="21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928686"/>
          </a:xfrm>
        </p:spPr>
        <p:txBody>
          <a:bodyPr>
            <a:normAutofit fontScale="90000"/>
          </a:bodyPr>
          <a:lstStyle/>
          <a:p>
            <a:r>
              <a:rPr lang="en-AU" b="1" dirty="0" smtClean="0">
                <a:solidFill>
                  <a:srgbClr val="FF0000"/>
                </a:solidFill>
              </a:rPr>
              <a:t>Ranking of benefits from natural areas</a:t>
            </a:r>
            <a:endParaRPr lang="en-AU" b="1" dirty="0">
              <a:solidFill>
                <a:srgbClr val="FF0000"/>
              </a:solidFill>
            </a:endParaRPr>
          </a:p>
        </p:txBody>
      </p:sp>
      <p:graphicFrame>
        <p:nvGraphicFramePr>
          <p:cNvPr id="5" name="Content Placeholder 4"/>
          <p:cNvGraphicFramePr>
            <a:graphicFrameLocks noGrp="1"/>
          </p:cNvGraphicFramePr>
          <p:nvPr>
            <p:ph idx="1"/>
          </p:nvPr>
        </p:nvGraphicFramePr>
        <p:xfrm>
          <a:off x="214282" y="1357298"/>
          <a:ext cx="8572560" cy="5242117"/>
        </p:xfrm>
        <a:graphic>
          <a:graphicData uri="http://schemas.openxmlformats.org/drawingml/2006/table">
            <a:tbl>
              <a:tblPr/>
              <a:tblGrid>
                <a:gridCol w="2106816"/>
                <a:gridCol w="2822406"/>
                <a:gridCol w="3643338"/>
              </a:tblGrid>
              <a:tr h="521497">
                <a:tc>
                  <a:txBody>
                    <a:bodyPr/>
                    <a:lstStyle/>
                    <a:p>
                      <a:pPr marL="457200" algn="l">
                        <a:lnSpc>
                          <a:spcPct val="150000"/>
                        </a:lnSpc>
                        <a:spcAft>
                          <a:spcPts val="0"/>
                        </a:spcAft>
                      </a:pPr>
                      <a:r>
                        <a:rPr lang="en-GB" sz="2400" b="1" dirty="0">
                          <a:solidFill>
                            <a:schemeClr val="tx1"/>
                          </a:solidFill>
                          <a:latin typeface="Arial Rounded MT Bold" pitchFamily="34" charset="0"/>
                          <a:ea typeface="Times New Roman"/>
                        </a:rPr>
                        <a:t>Low</a:t>
                      </a:r>
                      <a:endParaRPr lang="en-AU" sz="2400" b="1" dirty="0">
                        <a:solidFill>
                          <a:schemeClr val="tx1"/>
                        </a:solidFill>
                        <a:latin typeface="Arial Rounded MT Bold" pitchFamily="34" charset="0"/>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50000"/>
                        </a:lnSpc>
                        <a:spcAft>
                          <a:spcPts val="0"/>
                        </a:spcAft>
                      </a:pPr>
                      <a:r>
                        <a:rPr lang="en-GB" sz="2400" b="1" dirty="0" smtClean="0">
                          <a:solidFill>
                            <a:srgbClr val="0070C0"/>
                          </a:solidFill>
                          <a:latin typeface="Arial Rounded MT Bold" pitchFamily="34" charset="0"/>
                          <a:ea typeface="Times New Roman"/>
                        </a:rPr>
                        <a:t>Medium</a:t>
                      </a:r>
                      <a:endParaRPr lang="en-AU" sz="2400" b="1" dirty="0">
                        <a:solidFill>
                          <a:srgbClr val="0070C0"/>
                        </a:solidFill>
                        <a:latin typeface="Arial Rounded MT Bold" pitchFamily="34" charset="0"/>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50000"/>
                        </a:lnSpc>
                        <a:spcAft>
                          <a:spcPts val="0"/>
                        </a:spcAft>
                      </a:pPr>
                      <a:r>
                        <a:rPr lang="en-GB" sz="2400" b="1" dirty="0">
                          <a:solidFill>
                            <a:srgbClr val="C00000"/>
                          </a:solidFill>
                          <a:latin typeface="Arial Rounded MT Bold" pitchFamily="34" charset="0"/>
                          <a:ea typeface="Times New Roman"/>
                        </a:rPr>
                        <a:t>High</a:t>
                      </a:r>
                      <a:endParaRPr lang="en-AU" sz="2400" b="1" dirty="0">
                        <a:solidFill>
                          <a:srgbClr val="C00000"/>
                        </a:solidFill>
                        <a:latin typeface="Arial Rounded MT Bold" pitchFamily="34" charset="0"/>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1497">
                <a:tc>
                  <a:txBody>
                    <a:bodyPr/>
                    <a:lstStyle/>
                    <a:p>
                      <a:pPr marL="457200" algn="l">
                        <a:lnSpc>
                          <a:spcPct val="150000"/>
                        </a:lnSpc>
                        <a:spcAft>
                          <a:spcPts val="0"/>
                        </a:spcAft>
                      </a:pPr>
                      <a:r>
                        <a:rPr lang="en-GB" sz="2200" b="1" dirty="0">
                          <a:solidFill>
                            <a:srgbClr val="FF0000"/>
                          </a:solidFill>
                          <a:latin typeface="+mn-lt"/>
                          <a:ea typeface="Times New Roman"/>
                        </a:rPr>
                        <a:t>MEN:</a:t>
                      </a:r>
                      <a:endParaRPr lang="en-AU" sz="2200" b="1" dirty="0">
                        <a:solidFill>
                          <a:srgbClr val="FF0000"/>
                        </a:solidFill>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endParaRPr lang="en-GB" sz="22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endParaRPr lang="en-GB" sz="22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4493">
                <a:tc>
                  <a:txBody>
                    <a:bodyPr/>
                    <a:lstStyle/>
                    <a:p>
                      <a:pPr marL="457200" algn="l">
                        <a:lnSpc>
                          <a:spcPct val="150000"/>
                        </a:lnSpc>
                        <a:spcAft>
                          <a:spcPts val="0"/>
                        </a:spcAft>
                      </a:pPr>
                      <a:r>
                        <a:rPr lang="en-GB" sz="2200" b="1">
                          <a:latin typeface="+mn-lt"/>
                          <a:ea typeface="Times New Roman"/>
                        </a:rPr>
                        <a:t>Recreation</a:t>
                      </a:r>
                      <a:endParaRPr lang="en-AU" sz="2200" b="1">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200" b="1" dirty="0" smtClean="0">
                          <a:solidFill>
                            <a:srgbClr val="0070C0"/>
                          </a:solidFill>
                          <a:latin typeface="+mn-lt"/>
                          <a:ea typeface="Times New Roman"/>
                        </a:rPr>
                        <a:t>Food and Medicine</a:t>
                      </a:r>
                      <a:endParaRPr lang="en-AU" sz="22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200" b="1" dirty="0">
                          <a:solidFill>
                            <a:srgbClr val="C00000"/>
                          </a:solidFill>
                          <a:latin typeface="+mn-lt"/>
                          <a:ea typeface="Times New Roman"/>
                        </a:rPr>
                        <a:t>Spiritual </a:t>
                      </a:r>
                      <a:r>
                        <a:rPr lang="en-GB" sz="2200" b="1" dirty="0" smtClean="0">
                          <a:solidFill>
                            <a:srgbClr val="C00000"/>
                          </a:solidFill>
                          <a:latin typeface="+mn-lt"/>
                          <a:ea typeface="Times New Roman"/>
                        </a:rPr>
                        <a:t>values, Language,</a:t>
                      </a:r>
                      <a:r>
                        <a:rPr lang="en-GB" sz="2200" b="1" baseline="0" dirty="0" smtClean="0">
                          <a:solidFill>
                            <a:srgbClr val="C00000"/>
                          </a:solidFill>
                          <a:latin typeface="+mn-lt"/>
                          <a:ea typeface="Times New Roman"/>
                        </a:rPr>
                        <a:t> Identity values, Tools and Cultural values</a:t>
                      </a:r>
                      <a:endParaRPr lang="en-AU" sz="22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1497">
                <a:tc>
                  <a:txBody>
                    <a:bodyPr/>
                    <a:lstStyle/>
                    <a:p>
                      <a:pPr marL="457200" algn="just">
                        <a:lnSpc>
                          <a:spcPct val="150000"/>
                        </a:lnSpc>
                        <a:spcAft>
                          <a:spcPts val="0"/>
                        </a:spcAft>
                      </a:pPr>
                      <a:r>
                        <a:rPr lang="en-GB" sz="2200" b="1" dirty="0">
                          <a:solidFill>
                            <a:srgbClr val="FF0000"/>
                          </a:solidFill>
                          <a:latin typeface="+mn-lt"/>
                          <a:ea typeface="Times New Roman"/>
                        </a:rPr>
                        <a:t>WOMEN:</a:t>
                      </a:r>
                      <a:endParaRPr lang="en-AU" sz="2200" b="1" dirty="0">
                        <a:solidFill>
                          <a:srgbClr val="FF0000"/>
                        </a:solidFill>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endParaRPr lang="en-GB" sz="22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endParaRPr lang="en-GB" sz="22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5990">
                <a:tc>
                  <a:txBody>
                    <a:bodyPr/>
                    <a:lstStyle/>
                    <a:p>
                      <a:pPr marL="457200" algn="l">
                        <a:lnSpc>
                          <a:spcPct val="150000"/>
                        </a:lnSpc>
                        <a:spcAft>
                          <a:spcPts val="0"/>
                        </a:spcAft>
                      </a:pPr>
                      <a:r>
                        <a:rPr lang="en-GB" sz="2200" b="1">
                          <a:latin typeface="+mn-lt"/>
                          <a:ea typeface="Times New Roman"/>
                        </a:rPr>
                        <a:t>Recreation</a:t>
                      </a:r>
                      <a:endParaRPr lang="en-AU" sz="2200" b="1">
                        <a:latin typeface="+mn-lt"/>
                        <a:ea typeface="Times New Roman"/>
                      </a:endParaRPr>
                    </a:p>
                  </a:txBody>
                  <a:tcPr marL="0" marR="360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200" b="1" dirty="0" smtClean="0">
                          <a:solidFill>
                            <a:srgbClr val="0070C0"/>
                          </a:solidFill>
                          <a:latin typeface="+mn-lt"/>
                          <a:ea typeface="Times New Roman"/>
                        </a:rPr>
                        <a:t>Food, Fishing/hunting and Gathering with the family</a:t>
                      </a:r>
                      <a:endParaRPr lang="en-AU" sz="2200" b="1" dirty="0">
                        <a:solidFill>
                          <a:srgbClr val="0070C0"/>
                        </a:solidFill>
                        <a:latin typeface="+mn-lt"/>
                        <a:ea typeface="Times New Roman"/>
                      </a:endParaRPr>
                    </a:p>
                  </a:txBody>
                  <a:tcPr marL="0" marR="360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lang="en-GB" sz="2200" b="1" dirty="0">
                          <a:solidFill>
                            <a:srgbClr val="C00000"/>
                          </a:solidFill>
                          <a:latin typeface="+mn-lt"/>
                          <a:ea typeface="Times New Roman"/>
                        </a:rPr>
                        <a:t>Spiritual </a:t>
                      </a:r>
                      <a:r>
                        <a:rPr lang="en-GB" sz="2200" b="1" dirty="0" smtClean="0">
                          <a:solidFill>
                            <a:srgbClr val="C00000"/>
                          </a:solidFill>
                          <a:latin typeface="+mn-lt"/>
                          <a:ea typeface="Times New Roman"/>
                        </a:rPr>
                        <a:t>values, Language, Identity values for keeping the culture alive and Transfer of knowledge</a:t>
                      </a:r>
                      <a:endParaRPr lang="en-AU" sz="2200" b="1" dirty="0">
                        <a:solidFill>
                          <a:srgbClr val="C00000"/>
                        </a:solidFill>
                        <a:latin typeface="+mn-lt"/>
                        <a:ea typeface="Times New Roman"/>
                      </a:endParaRPr>
                    </a:p>
                  </a:txBody>
                  <a:tcPr marL="0" marR="360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1026" name="Picture 2"/>
          <p:cNvPicPr>
            <a:picLocks noChangeAspect="1" noChangeArrowheads="1"/>
          </p:cNvPicPr>
          <p:nvPr/>
        </p:nvPicPr>
        <p:blipFill>
          <a:blip r:embed="rId2" cstate="print"/>
          <a:srcRect/>
          <a:stretch>
            <a:fillRect/>
          </a:stretch>
        </p:blipFill>
        <p:spPr bwMode="auto">
          <a:xfrm>
            <a:off x="0" y="1"/>
            <a:ext cx="9001155"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468313" y="260350"/>
            <a:ext cx="8351837" cy="1368425"/>
          </a:xfrm>
        </p:spPr>
        <p:txBody>
          <a:bodyPr>
            <a:normAutofit fontScale="90000"/>
          </a:bodyPr>
          <a:lstStyle/>
          <a:p>
            <a:r>
              <a:rPr lang="en-AU" sz="3000" b="1" dirty="0"/>
              <a:t>Proportional (direct) contribution of ecosystem services in </a:t>
            </a:r>
            <a:r>
              <a:rPr lang="en-AU" sz="3000" b="1" dirty="0" smtClean="0"/>
              <a:t>the well-being </a:t>
            </a:r>
            <a:r>
              <a:rPr lang="en-AU" sz="3000" b="1" dirty="0"/>
              <a:t>of Aboriginal and non-Aboriginal people (hypothetical figures</a:t>
            </a:r>
            <a:r>
              <a:rPr lang="en-AU" sz="3000" b="1" dirty="0" smtClean="0"/>
              <a:t>)</a:t>
            </a:r>
            <a:endParaRPr lang="en-AU" sz="3000" b="1" dirty="0"/>
          </a:p>
        </p:txBody>
      </p:sp>
      <p:sp>
        <p:nvSpPr>
          <p:cNvPr id="245765" name="Rectangle 5"/>
          <p:cNvSpPr>
            <a:spLocks noChangeArrowheads="1"/>
          </p:cNvSpPr>
          <p:nvPr/>
        </p:nvSpPr>
        <p:spPr bwMode="auto">
          <a:xfrm>
            <a:off x="0" y="0"/>
            <a:ext cx="9144000" cy="0"/>
          </a:xfrm>
          <a:prstGeom prst="rect">
            <a:avLst/>
          </a:prstGeom>
          <a:noFill/>
          <a:ln w="9525">
            <a:noFill/>
            <a:miter lim="800000"/>
            <a:headEnd type="none" w="sm" len="sm"/>
            <a:tailEnd type="none" w="sm" len="sm"/>
          </a:ln>
          <a:effectLst/>
        </p:spPr>
        <p:txBody>
          <a:bodyPr wrap="none" anchor="ctr">
            <a:spAutoFit/>
          </a:bodyPr>
          <a:lstStyle/>
          <a:p>
            <a:endParaRPr lang="en-AU"/>
          </a:p>
        </p:txBody>
      </p:sp>
      <p:graphicFrame>
        <p:nvGraphicFramePr>
          <p:cNvPr id="245764" name="Object 4"/>
          <p:cNvGraphicFramePr>
            <a:graphicFrameLocks noChangeAspect="1"/>
          </p:cNvGraphicFramePr>
          <p:nvPr/>
        </p:nvGraphicFramePr>
        <p:xfrm>
          <a:off x="539750" y="1989138"/>
          <a:ext cx="3517900" cy="3816350"/>
        </p:xfrm>
        <a:graphic>
          <a:graphicData uri="http://schemas.openxmlformats.org/presentationml/2006/ole">
            <p:oleObj spid="_x0000_s1026" name="SPW 8.0 Graph" r:id="rId4" imgW="5322600" imgH="5774400" progId="SigmaPlotGraphicObject.7">
              <p:embed/>
            </p:oleObj>
          </a:graphicData>
        </a:graphic>
      </p:graphicFrame>
      <p:sp>
        <p:nvSpPr>
          <p:cNvPr id="245767" name="Rectangle 7"/>
          <p:cNvSpPr>
            <a:spLocks noChangeArrowheads="1"/>
          </p:cNvSpPr>
          <p:nvPr/>
        </p:nvSpPr>
        <p:spPr bwMode="auto">
          <a:xfrm>
            <a:off x="0" y="0"/>
            <a:ext cx="9144000" cy="0"/>
          </a:xfrm>
          <a:prstGeom prst="rect">
            <a:avLst/>
          </a:prstGeom>
          <a:noFill/>
          <a:ln w="9525">
            <a:noFill/>
            <a:miter lim="800000"/>
            <a:headEnd type="none" w="sm" len="sm"/>
            <a:tailEnd type="none" w="sm" len="sm"/>
          </a:ln>
          <a:effectLst/>
        </p:spPr>
        <p:txBody>
          <a:bodyPr wrap="none" anchor="ctr">
            <a:spAutoFit/>
          </a:bodyPr>
          <a:lstStyle/>
          <a:p>
            <a:endParaRPr lang="en-AU"/>
          </a:p>
        </p:txBody>
      </p:sp>
      <p:graphicFrame>
        <p:nvGraphicFramePr>
          <p:cNvPr id="245766" name="Object 6"/>
          <p:cNvGraphicFramePr>
            <a:graphicFrameLocks noChangeAspect="1"/>
          </p:cNvGraphicFramePr>
          <p:nvPr/>
        </p:nvGraphicFramePr>
        <p:xfrm>
          <a:off x="4932363" y="2060575"/>
          <a:ext cx="3816350" cy="3644900"/>
        </p:xfrm>
        <a:graphic>
          <a:graphicData uri="http://schemas.openxmlformats.org/presentationml/2006/ole">
            <p:oleObj spid="_x0000_s1027" name="SPW 8.0 Graph" r:id="rId5" imgW="5285880" imgH="5285880" progId="SigmaPlotGraphicObject.7">
              <p:embed/>
            </p:oleObj>
          </a:graphicData>
        </a:graphic>
      </p:graphicFrame>
      <p:sp>
        <p:nvSpPr>
          <p:cNvPr id="245771" name="AutoShape 11"/>
          <p:cNvSpPr>
            <a:spLocks noChangeArrowheads="1"/>
          </p:cNvSpPr>
          <p:nvPr/>
        </p:nvSpPr>
        <p:spPr bwMode="auto">
          <a:xfrm rot="-45475243">
            <a:off x="3392488" y="4394200"/>
            <a:ext cx="2355850" cy="1866900"/>
          </a:xfrm>
          <a:prstGeom prst="cloudCallout">
            <a:avLst>
              <a:gd name="adj1" fmla="val 72792"/>
              <a:gd name="adj2" fmla="val 27389"/>
            </a:avLst>
          </a:prstGeom>
          <a:solidFill>
            <a:srgbClr val="FFFFFF"/>
          </a:solidFill>
          <a:ln w="9525">
            <a:solidFill>
              <a:srgbClr val="000000"/>
            </a:solidFill>
            <a:round/>
            <a:headEnd/>
            <a:tailEnd/>
          </a:ln>
        </p:spPr>
        <p:txBody>
          <a:bodyPr/>
          <a:lstStyle/>
          <a:p>
            <a:r>
              <a:rPr lang="en-AU" sz="1600" b="1"/>
              <a:t>Indirect contribution of ecosystem services</a:t>
            </a:r>
          </a:p>
        </p:txBody>
      </p:sp>
      <p:sp>
        <p:nvSpPr>
          <p:cNvPr id="245773" name="Line 13"/>
          <p:cNvSpPr>
            <a:spLocks noChangeShapeType="1"/>
          </p:cNvSpPr>
          <p:nvPr/>
        </p:nvSpPr>
        <p:spPr bwMode="auto">
          <a:xfrm>
            <a:off x="3924300" y="3933825"/>
            <a:ext cx="1008063" cy="0"/>
          </a:xfrm>
          <a:prstGeom prst="line">
            <a:avLst/>
          </a:prstGeom>
          <a:noFill/>
          <a:ln w="41275">
            <a:solidFill>
              <a:schemeClr val="tx1"/>
            </a:solidFill>
            <a:miter lim="800000"/>
            <a:headEnd type="stealth" w="lg" len="lg"/>
            <a:tailEnd type="stealth" w="lg" len="lg"/>
          </a:ln>
          <a:effectLst/>
        </p:spPr>
        <p:txBody>
          <a:bodyPr wrap="none" anchor="ctr"/>
          <a:lstStyle/>
          <a:p>
            <a:endParaRPr lang="en-AU"/>
          </a:p>
        </p:txBody>
      </p:sp>
      <p:sp>
        <p:nvSpPr>
          <p:cNvPr id="245774" name="Rectangle 14"/>
          <p:cNvSpPr>
            <a:spLocks noChangeArrowheads="1"/>
          </p:cNvSpPr>
          <p:nvPr/>
        </p:nvSpPr>
        <p:spPr bwMode="auto">
          <a:xfrm>
            <a:off x="3635375" y="2636838"/>
            <a:ext cx="1511300" cy="719137"/>
          </a:xfrm>
          <a:prstGeom prst="rect">
            <a:avLst/>
          </a:prstGeom>
          <a:solidFill>
            <a:srgbClr val="FFCCFF"/>
          </a:solidFill>
          <a:ln w="9525">
            <a:solidFill>
              <a:schemeClr val="tx1"/>
            </a:solidFill>
            <a:miter lim="800000"/>
            <a:headEnd type="none" w="sm" len="sm"/>
            <a:tailEnd type="none" w="sm" len="sm"/>
          </a:ln>
          <a:effectLst/>
        </p:spPr>
        <p:txBody>
          <a:bodyPr wrap="none" anchor="ctr"/>
          <a:lstStyle/>
          <a:p>
            <a:pPr algn="ctr"/>
            <a:r>
              <a:rPr lang="en-AU" sz="2200" b="1"/>
              <a:t>Changes </a:t>
            </a:r>
          </a:p>
          <a:p>
            <a:pPr algn="ctr"/>
            <a:r>
              <a:rPr lang="en-AU" sz="2200" b="1"/>
              <a:t>over time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1143000"/>
          </a:xfrm>
        </p:spPr>
        <p:txBody>
          <a:bodyPr/>
          <a:lstStyle/>
          <a:p>
            <a:r>
              <a:rPr lang="en-AU" b="1" dirty="0" smtClean="0">
                <a:solidFill>
                  <a:srgbClr val="FF0000"/>
                </a:solidFill>
              </a:rPr>
              <a:t>Main results</a:t>
            </a:r>
            <a:endParaRPr lang="en-AU" b="1" dirty="0">
              <a:solidFill>
                <a:srgbClr val="FF0000"/>
              </a:solidFill>
            </a:endParaRPr>
          </a:p>
        </p:txBody>
      </p:sp>
      <p:sp>
        <p:nvSpPr>
          <p:cNvPr id="3" name="Content Placeholder 2"/>
          <p:cNvSpPr>
            <a:spLocks noGrp="1"/>
          </p:cNvSpPr>
          <p:nvPr>
            <p:ph idx="1"/>
          </p:nvPr>
        </p:nvSpPr>
        <p:spPr>
          <a:xfrm>
            <a:off x="457200" y="1357298"/>
            <a:ext cx="8229600" cy="5072098"/>
          </a:xfrm>
        </p:spPr>
        <p:txBody>
          <a:bodyPr>
            <a:normAutofit lnSpcReduction="10000"/>
          </a:bodyPr>
          <a:lstStyle/>
          <a:p>
            <a:r>
              <a:rPr lang="en-AU" b="1" dirty="0" err="1" smtClean="0"/>
              <a:t>Mullunburra</a:t>
            </a:r>
            <a:r>
              <a:rPr lang="en-AU" b="1" dirty="0" smtClean="0"/>
              <a:t>- </a:t>
            </a:r>
            <a:r>
              <a:rPr lang="en-AU" b="1" dirty="0" err="1" smtClean="0"/>
              <a:t>Yidinji</a:t>
            </a:r>
            <a:r>
              <a:rPr lang="en-AU" b="1" dirty="0" smtClean="0"/>
              <a:t> people’s well-being is strongly linked to the Cultural and Provisional services of natural resources.</a:t>
            </a:r>
          </a:p>
          <a:p>
            <a:r>
              <a:rPr lang="en-AU" b="1" dirty="0" smtClean="0"/>
              <a:t>None of these attributes are considered in the well-being attributes applied by the Australian Bureau of Statistics.</a:t>
            </a:r>
          </a:p>
          <a:p>
            <a:r>
              <a:rPr lang="en-AU" b="1" dirty="0" smtClean="0"/>
              <a:t>We are trying to develop an </a:t>
            </a:r>
            <a:r>
              <a:rPr lang="en-AU" b="1" dirty="0" smtClean="0">
                <a:solidFill>
                  <a:schemeClr val="accent2"/>
                </a:solidFill>
              </a:rPr>
              <a:t>integrated framework that includes </a:t>
            </a:r>
            <a:r>
              <a:rPr lang="en-AU" b="1" u="sng" dirty="0" smtClean="0">
                <a:solidFill>
                  <a:schemeClr val="accent2"/>
                </a:solidFill>
              </a:rPr>
              <a:t>socio-economic and ecological</a:t>
            </a:r>
            <a:r>
              <a:rPr lang="en-AU" b="1" dirty="0" smtClean="0">
                <a:solidFill>
                  <a:schemeClr val="accent2"/>
                </a:solidFill>
              </a:rPr>
              <a:t> attributes</a:t>
            </a:r>
            <a:r>
              <a:rPr lang="en-AU" b="1" dirty="0" smtClean="0"/>
              <a:t> to accurately reflect the well-being of Indigenous people.</a:t>
            </a:r>
            <a:endParaRPr lang="en-AU"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143000"/>
          </a:xfrm>
        </p:spPr>
        <p:txBody>
          <a:bodyPr/>
          <a:lstStyle/>
          <a:p>
            <a:r>
              <a:rPr lang="en-AU" b="1" dirty="0" smtClean="0">
                <a:solidFill>
                  <a:srgbClr val="FF0000"/>
                </a:solidFill>
              </a:rPr>
              <a:t>Next….</a:t>
            </a:r>
            <a:endParaRPr lang="en-AU" b="1" dirty="0">
              <a:solidFill>
                <a:srgbClr val="FF0000"/>
              </a:solidFill>
            </a:endParaRPr>
          </a:p>
        </p:txBody>
      </p:sp>
      <p:sp>
        <p:nvSpPr>
          <p:cNvPr id="3" name="Content Placeholder 2"/>
          <p:cNvSpPr>
            <a:spLocks noGrp="1"/>
          </p:cNvSpPr>
          <p:nvPr>
            <p:ph idx="1"/>
          </p:nvPr>
        </p:nvSpPr>
        <p:spPr>
          <a:xfrm>
            <a:off x="457200" y="1357298"/>
            <a:ext cx="8229600" cy="5072098"/>
          </a:xfrm>
        </p:spPr>
        <p:txBody>
          <a:bodyPr>
            <a:normAutofit/>
          </a:bodyPr>
          <a:lstStyle/>
          <a:p>
            <a:r>
              <a:rPr lang="en-AU" b="1" dirty="0" smtClean="0"/>
              <a:t>We’ll be conducting a detailed study in the southern part of Queensland to explore the links between well-being and ES, including:</a:t>
            </a:r>
          </a:p>
          <a:p>
            <a:pPr>
              <a:buFontTx/>
              <a:buChar char="-"/>
            </a:pPr>
            <a:r>
              <a:rPr lang="en-AU" b="1" dirty="0" smtClean="0"/>
              <a:t>ES: types, </a:t>
            </a:r>
            <a:r>
              <a:rPr lang="en-AU" b="1" dirty="0" smtClean="0"/>
              <a:t>valuing, mapping</a:t>
            </a:r>
            <a:r>
              <a:rPr lang="en-AU" b="1" dirty="0" smtClean="0"/>
              <a:t>, impacts of climate change </a:t>
            </a:r>
            <a:r>
              <a:rPr lang="en-AU" b="1" dirty="0" smtClean="0"/>
              <a:t>(at the regional </a:t>
            </a:r>
            <a:r>
              <a:rPr lang="en-AU" b="1" dirty="0" smtClean="0"/>
              <a:t>and local scale)</a:t>
            </a:r>
          </a:p>
          <a:p>
            <a:pPr>
              <a:buFontTx/>
              <a:buChar char="-"/>
            </a:pPr>
            <a:r>
              <a:rPr lang="en-AU" b="1" dirty="0" smtClean="0"/>
              <a:t>and linking each aspect of ES to the well-being of Aboriginal </a:t>
            </a:r>
            <a:r>
              <a:rPr lang="en-AU" b="1" dirty="0" smtClean="0"/>
              <a:t>people</a:t>
            </a:r>
            <a:endParaRPr lang="en-AU" b="1" dirty="0" smtClean="0"/>
          </a:p>
          <a:p>
            <a:pPr>
              <a:buNone/>
            </a:pPr>
            <a:endParaRPr lang="en-AU" b="1"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846158"/>
          </a:xfrm>
        </p:spPr>
        <p:txBody>
          <a:bodyPr/>
          <a:lstStyle/>
          <a:p>
            <a:r>
              <a:rPr lang="en-AU" dirty="0" smtClean="0"/>
              <a:t>References</a:t>
            </a:r>
            <a:endParaRPr lang="en-AU" dirty="0"/>
          </a:p>
        </p:txBody>
      </p:sp>
      <p:sp>
        <p:nvSpPr>
          <p:cNvPr id="3" name="Content Placeholder 2"/>
          <p:cNvSpPr>
            <a:spLocks noGrp="1"/>
          </p:cNvSpPr>
          <p:nvPr>
            <p:ph idx="1"/>
          </p:nvPr>
        </p:nvSpPr>
        <p:spPr>
          <a:xfrm>
            <a:off x="357158" y="928670"/>
            <a:ext cx="8429684" cy="5929330"/>
          </a:xfrm>
        </p:spPr>
        <p:txBody>
          <a:bodyPr>
            <a:noAutofit/>
          </a:bodyPr>
          <a:lstStyle/>
          <a:p>
            <a:pPr lvl="0"/>
            <a:r>
              <a:rPr lang="en-AU" sz="2200" dirty="0" smtClean="0"/>
              <a:t>Kamaljit Kaur (2007). Linking ecosystem services to well-being: A case study of Aboriginal communities in north Australia. </a:t>
            </a:r>
            <a:r>
              <a:rPr lang="en-AU" sz="2200" b="1" dirty="0" smtClean="0"/>
              <a:t>Australian Aboriginal Studies</a:t>
            </a:r>
            <a:r>
              <a:rPr lang="en-AU" sz="2200" dirty="0" smtClean="0"/>
              <a:t>, Issue 2 (2007): 145-147.</a:t>
            </a:r>
          </a:p>
          <a:p>
            <a:pPr lvl="0"/>
            <a:r>
              <a:rPr lang="en-AU" sz="2200" dirty="0" smtClean="0"/>
              <a:t>Kamaljit Kaur </a:t>
            </a:r>
            <a:r>
              <a:rPr lang="en-AU" sz="2200" dirty="0" err="1" smtClean="0"/>
              <a:t>Sangha</a:t>
            </a:r>
            <a:r>
              <a:rPr lang="en-AU" sz="2200" dirty="0" smtClean="0"/>
              <a:t>, James </a:t>
            </a:r>
            <a:r>
              <a:rPr lang="en-AU" sz="2200" dirty="0" err="1" smtClean="0"/>
              <a:t>Burtler</a:t>
            </a:r>
            <a:r>
              <a:rPr lang="en-AU" sz="2200" dirty="0" smtClean="0"/>
              <a:t>, </a:t>
            </a:r>
            <a:r>
              <a:rPr lang="en-AU" sz="2200" dirty="0" err="1" smtClean="0"/>
              <a:t>Aurelie</a:t>
            </a:r>
            <a:r>
              <a:rPr lang="en-AU" sz="2200" dirty="0" smtClean="0"/>
              <a:t> </a:t>
            </a:r>
            <a:r>
              <a:rPr lang="en-AU" sz="2200" dirty="0" err="1" smtClean="0"/>
              <a:t>Delisle</a:t>
            </a:r>
            <a:r>
              <a:rPr lang="en-AU" sz="2200" dirty="0" smtClean="0"/>
              <a:t> and Owen Stanley (2011). Identifying links between ecosystem services and Aboriginal well-being and livelihoods in north Australia: applying the Millennium Ecosystem Assessment framework. </a:t>
            </a:r>
            <a:r>
              <a:rPr lang="en-US" sz="2200" b="1" dirty="0" smtClean="0"/>
              <a:t>Journal of Environmental Science and Engineering </a:t>
            </a:r>
            <a:r>
              <a:rPr lang="en-US" sz="2200" dirty="0" smtClean="0"/>
              <a:t>(issue 5, 2011), pp. 381-387</a:t>
            </a:r>
            <a:r>
              <a:rPr lang="en-AU" sz="2200" dirty="0" smtClean="0"/>
              <a:t>.</a:t>
            </a:r>
          </a:p>
          <a:p>
            <a:pPr lvl="0"/>
            <a:r>
              <a:rPr lang="en-AU" sz="2200" b="1" dirty="0" smtClean="0"/>
              <a:t>MTSRF project report</a:t>
            </a:r>
            <a:r>
              <a:rPr lang="en-AU" sz="2200" dirty="0" smtClean="0"/>
              <a:t>, and </a:t>
            </a:r>
            <a:r>
              <a:rPr lang="en-AU" sz="2200" b="1" dirty="0" smtClean="0"/>
              <a:t>M.Sc. thesis by </a:t>
            </a:r>
            <a:r>
              <a:rPr lang="en-AU" sz="2200" b="1" dirty="0" err="1" smtClean="0"/>
              <a:t>Aurelie</a:t>
            </a:r>
            <a:r>
              <a:rPr lang="en-AU" sz="2200" b="1" dirty="0" smtClean="0"/>
              <a:t> </a:t>
            </a:r>
            <a:r>
              <a:rPr lang="en-AU" sz="2200" b="1" dirty="0" err="1" smtClean="0"/>
              <a:t>Delisle</a:t>
            </a:r>
            <a:r>
              <a:rPr lang="en-AU" sz="2200" b="1" dirty="0" smtClean="0"/>
              <a:t>, </a:t>
            </a:r>
            <a:r>
              <a:rPr lang="en-AU" sz="2200" b="1" dirty="0" smtClean="0"/>
              <a:t>JCU</a:t>
            </a:r>
            <a:r>
              <a:rPr lang="en-AU" sz="2200" dirty="0" smtClean="0"/>
              <a:t>.</a:t>
            </a:r>
          </a:p>
          <a:p>
            <a:pPr lvl="0"/>
            <a:r>
              <a:rPr lang="en-AU" sz="2200" dirty="0" smtClean="0"/>
              <a:t>Kamaljit Kaur (2006). The role of ecosystem services from tropical savannas in well-being of Aboriginal people: A scoping study. A report for the Tropical Savannas Cooperative Research Centre, Darwin, NT.</a:t>
            </a:r>
          </a:p>
          <a:p>
            <a:r>
              <a:rPr lang="en-AU" sz="2200" dirty="0" smtClean="0"/>
              <a:t>Review </a:t>
            </a:r>
            <a:r>
              <a:rPr lang="en-AU" sz="2200" dirty="0" smtClean="0"/>
              <a:t>Steering Committee 1998 Which Way Our Cultural Survival—The review of Aboriginal involvement in the management of the Wet Tropics World Heritage Area. Wet Tropics Management Authority. Cairns.</a:t>
            </a:r>
          </a:p>
          <a:p>
            <a:pPr lvl="0">
              <a:buNone/>
            </a:pPr>
            <a:endParaRPr lang="en-AU" sz="2200" dirty="0" smtClean="0"/>
          </a:p>
          <a:p>
            <a:endParaRPr lang="en-AU" sz="2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4" descr="Indi land and sea conference Cardwell Oct 07 221"/>
          <p:cNvPicPr>
            <a:picLocks noChangeAspect="1" noChangeArrowheads="1"/>
          </p:cNvPicPr>
          <p:nvPr/>
        </p:nvPicPr>
        <p:blipFill>
          <a:blip r:embed="rId2" cstate="print"/>
          <a:srcRect/>
          <a:stretch>
            <a:fillRect/>
          </a:stretch>
        </p:blipFill>
        <p:spPr bwMode="auto">
          <a:xfrm>
            <a:off x="-7938" y="0"/>
            <a:ext cx="9159876" cy="6858000"/>
          </a:xfrm>
          <a:prstGeom prst="rect">
            <a:avLst/>
          </a:prstGeom>
          <a:noFill/>
        </p:spPr>
      </p:pic>
      <p:sp>
        <p:nvSpPr>
          <p:cNvPr id="5" name="TextBox 4"/>
          <p:cNvSpPr txBox="1"/>
          <p:nvPr/>
        </p:nvSpPr>
        <p:spPr>
          <a:xfrm>
            <a:off x="1714480" y="0"/>
            <a:ext cx="3571900" cy="1323439"/>
          </a:xfrm>
          <a:prstGeom prst="rect">
            <a:avLst/>
          </a:prstGeom>
          <a:noFill/>
        </p:spPr>
        <p:txBody>
          <a:bodyPr wrap="square" rtlCol="0">
            <a:spAutoFit/>
          </a:bodyPr>
          <a:lstStyle/>
          <a:p>
            <a:pPr algn="ctr"/>
            <a:r>
              <a:rPr lang="en-AU" sz="8000" b="1" dirty="0" smtClean="0">
                <a:ln>
                  <a:solidFill>
                    <a:srgbClr val="002060"/>
                  </a:solidFill>
                </a:ln>
                <a:solidFill>
                  <a:srgbClr val="FF0000"/>
                </a:solidFill>
                <a:effectLst>
                  <a:glow rad="101600">
                    <a:schemeClr val="accent1">
                      <a:satMod val="175000"/>
                      <a:alpha val="40000"/>
                    </a:schemeClr>
                  </a:glow>
                </a:effectLst>
              </a:rPr>
              <a:t>Thanks!</a:t>
            </a:r>
            <a:endParaRPr lang="en-AU" sz="8000" b="1" dirty="0">
              <a:ln>
                <a:solidFill>
                  <a:srgbClr val="002060"/>
                </a:solidFill>
              </a:ln>
              <a:solidFill>
                <a:srgbClr val="FF0000"/>
              </a:solidFill>
              <a:effectLst>
                <a:glow rad="101600">
                  <a:schemeClr val="accent1">
                    <a:satMod val="175000"/>
                    <a:alpha val="40000"/>
                  </a:schemeClr>
                </a:glo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Acknowledgements</a:t>
            </a:r>
            <a:endParaRPr lang="en-AU" b="1" dirty="0"/>
          </a:p>
        </p:txBody>
      </p:sp>
      <p:sp>
        <p:nvSpPr>
          <p:cNvPr id="3" name="Content Placeholder 2"/>
          <p:cNvSpPr>
            <a:spLocks noGrp="1"/>
          </p:cNvSpPr>
          <p:nvPr>
            <p:ph idx="1"/>
          </p:nvPr>
        </p:nvSpPr>
        <p:spPr/>
        <p:txBody>
          <a:bodyPr/>
          <a:lstStyle/>
          <a:p>
            <a:r>
              <a:rPr lang="en-AU" dirty="0" err="1" smtClean="0"/>
              <a:t>Mulluburra-Yidijni</a:t>
            </a:r>
            <a:r>
              <a:rPr lang="en-AU" dirty="0" smtClean="0"/>
              <a:t> people</a:t>
            </a:r>
          </a:p>
          <a:p>
            <a:r>
              <a:rPr lang="en-AU" dirty="0" smtClean="0"/>
              <a:t>James Cook University and MTSRF (CSIRO)</a:t>
            </a:r>
          </a:p>
          <a:p>
            <a:r>
              <a:rPr lang="en-AU" dirty="0" smtClean="0"/>
              <a:t>SGA network</a:t>
            </a:r>
          </a:p>
          <a:p>
            <a:pPr>
              <a:buNone/>
            </a:pPr>
            <a:endParaRPr lang="en-AU" dirty="0" smtClean="0"/>
          </a:p>
          <a:p>
            <a:pPr>
              <a:buNone/>
            </a:pPr>
            <a:endParaRPr lang="en-AU" b="1" dirty="0" smtClean="0"/>
          </a:p>
          <a:p>
            <a:pPr>
              <a:buNone/>
            </a:pPr>
            <a:r>
              <a:rPr lang="en-AU" b="1" dirty="0" smtClean="0"/>
              <a:t>Contact: kamaljit.kaur@jcu.edu.au</a:t>
            </a:r>
            <a:endParaRPr lang="en-AU" b="1" dirty="0" smtClean="0"/>
          </a:p>
          <a:p>
            <a:pPr>
              <a:buNone/>
            </a:pPr>
            <a:endParaRPr lang="en-A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1022</Words>
  <Application>Microsoft Office PowerPoint</Application>
  <PresentationFormat>On-screen Show (4:3)</PresentationFormat>
  <Paragraphs>130</Paragraphs>
  <Slides>26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SPW 8.0 Graph</vt:lpstr>
      <vt:lpstr>Application of TEK to examine the links between well-being of Aboriginal people and ES from the Tropical Rainforests in north Queensland </vt:lpstr>
      <vt:lpstr>Outline</vt:lpstr>
      <vt:lpstr>Beauty of tropical rainforests………</vt:lpstr>
      <vt:lpstr>Slide 4</vt:lpstr>
      <vt:lpstr>Slide 5</vt:lpstr>
      <vt:lpstr>Background</vt:lpstr>
      <vt:lpstr>What am I doing here?</vt:lpstr>
      <vt:lpstr>Background</vt:lpstr>
      <vt:lpstr>Interconnected physical, spiritual and human world</vt:lpstr>
      <vt:lpstr>Wet Tropics: Case study</vt:lpstr>
      <vt:lpstr>Wet Tropics: Case study</vt:lpstr>
      <vt:lpstr>Approach</vt:lpstr>
      <vt:lpstr>Main aspects of the study</vt:lpstr>
      <vt:lpstr>Main benefits that people associated with the country</vt:lpstr>
      <vt:lpstr>Slide 15</vt:lpstr>
      <vt:lpstr>Slide 16</vt:lpstr>
      <vt:lpstr>Marking cultural and other places on the map</vt:lpstr>
      <vt:lpstr>Ranking of significant areas</vt:lpstr>
      <vt:lpstr>Ranking of benefits from natural areas</vt:lpstr>
      <vt:lpstr>Slide 20</vt:lpstr>
      <vt:lpstr>Proportional (direct) contribution of ecosystem services in the well-being of Aboriginal and non-Aboriginal people (hypothetical figures)</vt:lpstr>
      <vt:lpstr>Main results</vt:lpstr>
      <vt:lpstr>Next….</vt:lpstr>
      <vt:lpstr>References</vt:lpstr>
      <vt:lpstr>Slide 25</vt:lpstr>
      <vt:lpstr>Acknowledgements</vt:lpstr>
    </vt:vector>
  </TitlesOfParts>
  <Company>James Cook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SGA presentation Nov 2012</dc:title>
  <dc:creator>User</dc:creator>
  <cp:lastModifiedBy>User</cp:lastModifiedBy>
  <cp:revision>84</cp:revision>
  <dcterms:created xsi:type="dcterms:W3CDTF">2012-10-23T07:15:52Z</dcterms:created>
  <dcterms:modified xsi:type="dcterms:W3CDTF">2012-11-27T03:56:01Z</dcterms:modified>
</cp:coreProperties>
</file>